
<file path=[Content_Types].xml><?xml version="1.0" encoding="utf-8"?>
<Types xmlns="http://schemas.openxmlformats.org/package/2006/content-types">
  <Default Extension="png" ContentType="image/png"/>
  <Default Extension="svg" ContentType="image/svg+xml"/>
  <Default Extension="emf" ContentType="image/x-emf"/>
  <Default Extension="rels" ContentType="application/vnd.openxmlformats-package.relationships+xml"/>
  <Default Extension="xml" ContentType="application/xml"/>
  <Default Extension="wdp" ContentType="image/vnd.ms-photo"/>
  <Default Extension="tiff" ContentType="image/tif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55" r:id="rId4"/>
  </p:sldMasterIdLst>
  <p:notesMasterIdLst>
    <p:notesMasterId r:id="rId38"/>
  </p:notesMasterIdLst>
  <p:handoutMasterIdLst>
    <p:handoutMasterId r:id="rId39"/>
  </p:handoutMasterIdLst>
  <p:sldIdLst>
    <p:sldId id="314" r:id="rId5"/>
    <p:sldId id="344" r:id="rId6"/>
    <p:sldId id="342" r:id="rId7"/>
    <p:sldId id="315" r:id="rId8"/>
    <p:sldId id="316" r:id="rId9"/>
    <p:sldId id="317" r:id="rId10"/>
    <p:sldId id="318" r:id="rId11"/>
    <p:sldId id="352" r:id="rId12"/>
    <p:sldId id="356" r:id="rId13"/>
    <p:sldId id="357" r:id="rId14"/>
    <p:sldId id="319" r:id="rId15"/>
    <p:sldId id="320" r:id="rId16"/>
    <p:sldId id="321" r:id="rId17"/>
    <p:sldId id="322" r:id="rId18"/>
    <p:sldId id="328" r:id="rId19"/>
    <p:sldId id="355" r:id="rId20"/>
    <p:sldId id="339" r:id="rId21"/>
    <p:sldId id="327" r:id="rId22"/>
    <p:sldId id="348" r:id="rId23"/>
    <p:sldId id="349" r:id="rId24"/>
    <p:sldId id="329" r:id="rId25"/>
    <p:sldId id="331" r:id="rId26"/>
    <p:sldId id="347" r:id="rId27"/>
    <p:sldId id="332" r:id="rId28"/>
    <p:sldId id="340" r:id="rId29"/>
    <p:sldId id="335" r:id="rId30"/>
    <p:sldId id="346" r:id="rId31"/>
    <p:sldId id="345" r:id="rId32"/>
    <p:sldId id="337" r:id="rId33"/>
    <p:sldId id="341" r:id="rId34"/>
    <p:sldId id="343" r:id="rId35"/>
    <p:sldId id="350" r:id="rId36"/>
    <p:sldId id="351" r:id="rId37"/>
  </p:sldIdLst>
  <p:sldSz cx="9144000" cy="5143500" type="screen16x9"/>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E168DF4C-5B0B-46E1-BFDF-CE19DECB33B0}">
          <p14:sldIdLst>
            <p14:sldId id="314"/>
            <p14:sldId id="344"/>
            <p14:sldId id="342"/>
            <p14:sldId id="315"/>
            <p14:sldId id="316"/>
          </p14:sldIdLst>
        </p14:section>
        <p14:section name="Mark system" id="{16E2346B-7002-411D-91DD-3E06E7F64F5D}">
          <p14:sldIdLst>
            <p14:sldId id="317"/>
            <p14:sldId id="318"/>
            <p14:sldId id="352"/>
            <p14:sldId id="356"/>
            <p14:sldId id="357"/>
            <p14:sldId id="319"/>
            <p14:sldId id="320"/>
            <p14:sldId id="321"/>
            <p14:sldId id="322"/>
            <p14:sldId id="328"/>
            <p14:sldId id="355"/>
            <p14:sldId id="339"/>
            <p14:sldId id="327"/>
            <p14:sldId id="348"/>
            <p14:sldId id="349"/>
          </p14:sldIdLst>
        </p14:section>
        <p14:section name="Using the marks" id="{38A1278F-DBD4-49E6-A310-E9C22294A98F}">
          <p14:sldIdLst>
            <p14:sldId id="329"/>
            <p14:sldId id="331"/>
            <p14:sldId id="347"/>
            <p14:sldId id="332"/>
            <p14:sldId id="340"/>
            <p14:sldId id="335"/>
            <p14:sldId id="346"/>
            <p14:sldId id="345"/>
            <p14:sldId id="337"/>
            <p14:sldId id="341"/>
            <p14:sldId id="343"/>
            <p14:sldId id="350"/>
            <p14:sldId id="351"/>
          </p14:sldIdLst>
        </p14:section>
      </p14:sectionLst>
    </p:ext>
    <p:ext uri="{EFAFB233-063F-42B5-8137-9DF3F51BA10A}">
      <p15:sldGuideLst xmlns:p15="http://schemas.microsoft.com/office/powerpoint/2012/main">
        <p15:guide id="1" orient="horz" pos="3141">
          <p15:clr>
            <a:srgbClr val="A4A3A4"/>
          </p15:clr>
        </p15:guide>
        <p15:guide id="2" pos="384" userDrawn="1">
          <p15:clr>
            <a:srgbClr val="A4A3A4"/>
          </p15:clr>
        </p15:guide>
        <p15:guide id="3" orient="horz" userDrawn="1">
          <p15:clr>
            <a:srgbClr val="A4A3A4"/>
          </p15:clr>
        </p15:guide>
        <p15:guide id="4" orient="horz" pos="300" userDrawn="1">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6A6A6"/>
    <a:srgbClr val="990000"/>
    <a:srgbClr val="252626"/>
    <a:srgbClr val="969696"/>
    <a:srgbClr val="382E25"/>
    <a:srgbClr val="9E9A95"/>
    <a:srgbClr val="A90533"/>
    <a:srgbClr val="C17945"/>
    <a:srgbClr val="31526A"/>
    <a:srgbClr val="69030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025" autoAdjust="0"/>
    <p:restoredTop sz="91758" autoAdjust="0"/>
  </p:normalViewPr>
  <p:slideViewPr>
    <p:cSldViewPr snapToGrid="0" snapToObjects="1">
      <p:cViewPr varScale="1">
        <p:scale>
          <a:sx n="131" d="100"/>
          <a:sy n="131" d="100"/>
        </p:scale>
        <p:origin x="192" y="464"/>
      </p:cViewPr>
      <p:guideLst>
        <p:guide orient="horz" pos="3141"/>
        <p:guide pos="384"/>
        <p:guide orient="horz"/>
        <p:guide orient="horz" pos="30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49" d="100"/>
        <a:sy n="149" d="100"/>
      </p:scale>
      <p:origin x="0" y="0"/>
    </p:cViewPr>
  </p:sorterViewPr>
  <p:notesViewPr>
    <p:cSldViewPr snapToGrid="0" snapToObjects="1">
      <p:cViewPr varScale="1">
        <p:scale>
          <a:sx n="84" d="100"/>
          <a:sy n="84" d="100"/>
        </p:scale>
        <p:origin x="3192" y="9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C87859BD-4604-2843-976C-9F2DEE3C79DB}" type="datetimeFigureOut">
              <a:rPr lang="en-US" smtClean="0"/>
              <a:t>4/15/18</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CEB64456-6A4C-DF40-836A-7ED7CB7228F1}" type="slidenum">
              <a:rPr lang="en-US" smtClean="0"/>
              <a:t>‹#›</a:t>
            </a:fld>
            <a:endParaRPr lang="en-US"/>
          </a:p>
        </p:txBody>
      </p:sp>
    </p:spTree>
    <p:extLst>
      <p:ext uri="{BB962C8B-B14F-4D97-AF65-F5344CB8AC3E}">
        <p14:creationId xmlns:p14="http://schemas.microsoft.com/office/powerpoint/2010/main" val="26327832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DE108F45-8DB7-E449-85E4-EC04F96DF3AA}" type="datetimeFigureOut">
              <a:rPr lang="en-US" smtClean="0"/>
              <a:t>4/15/18</a:t>
            </a:fld>
            <a:endParaRPr lang="en-US"/>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9706D261-4ACC-5E49-97C5-9D8FD2D9A3AF}" type="slidenum">
              <a:rPr lang="en-US" smtClean="0"/>
              <a:t>‹#›</a:t>
            </a:fld>
            <a:endParaRPr lang="en-US"/>
          </a:p>
        </p:txBody>
      </p:sp>
    </p:spTree>
    <p:extLst>
      <p:ext uri="{BB962C8B-B14F-4D97-AF65-F5344CB8AC3E}">
        <p14:creationId xmlns:p14="http://schemas.microsoft.com/office/powerpoint/2010/main" val="194734559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Should be IUPUI marketing lockup for consistency with</a:t>
            </a:r>
            <a:r>
              <a:rPr lang="en-US" baseline="0" dirty="0"/>
              <a:t> language on page 4 set up page</a:t>
            </a:r>
            <a:endParaRPr lang="en-US" dirty="0"/>
          </a:p>
          <a:p>
            <a:endParaRPr lang="en-US" dirty="0"/>
          </a:p>
        </p:txBody>
      </p:sp>
      <p:sp>
        <p:nvSpPr>
          <p:cNvPr id="4" name="Slide Number Placeholder 3"/>
          <p:cNvSpPr>
            <a:spLocks noGrp="1"/>
          </p:cNvSpPr>
          <p:nvPr>
            <p:ph type="sldNum" sz="quarter" idx="10"/>
          </p:nvPr>
        </p:nvSpPr>
        <p:spPr/>
        <p:txBody>
          <a:bodyPr/>
          <a:lstStyle/>
          <a:p>
            <a:fld id="{9706D261-4ACC-5E49-97C5-9D8FD2D9A3AF}" type="slidenum">
              <a:rPr lang="en-US" smtClean="0"/>
              <a:t>5</a:t>
            </a:fld>
            <a:endParaRPr lang="en-US"/>
          </a:p>
        </p:txBody>
      </p:sp>
    </p:spTree>
    <p:extLst>
      <p:ext uri="{BB962C8B-B14F-4D97-AF65-F5344CB8AC3E}">
        <p14:creationId xmlns:p14="http://schemas.microsoft.com/office/powerpoint/2010/main" val="9047343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Should be IUPUI marketing lockup for consistency with</a:t>
            </a:r>
            <a:r>
              <a:rPr lang="en-US" baseline="0" dirty="0"/>
              <a:t> language on page 4 set up page</a:t>
            </a:r>
            <a:endParaRPr lang="en-US" dirty="0"/>
          </a:p>
          <a:p>
            <a:endParaRPr lang="en-US" dirty="0"/>
          </a:p>
        </p:txBody>
      </p:sp>
      <p:sp>
        <p:nvSpPr>
          <p:cNvPr id="4" name="Slide Number Placeholder 3"/>
          <p:cNvSpPr>
            <a:spLocks noGrp="1"/>
          </p:cNvSpPr>
          <p:nvPr>
            <p:ph type="sldNum" sz="quarter" idx="10"/>
          </p:nvPr>
        </p:nvSpPr>
        <p:spPr/>
        <p:txBody>
          <a:bodyPr/>
          <a:lstStyle/>
          <a:p>
            <a:fld id="{9706D261-4ACC-5E49-97C5-9D8FD2D9A3AF}" type="slidenum">
              <a:rPr lang="en-US" smtClean="0"/>
              <a:t>11</a:t>
            </a:fld>
            <a:endParaRPr lang="en-US"/>
          </a:p>
        </p:txBody>
      </p:sp>
    </p:spTree>
    <p:extLst>
      <p:ext uri="{BB962C8B-B14F-4D97-AF65-F5344CB8AC3E}">
        <p14:creationId xmlns:p14="http://schemas.microsoft.com/office/powerpoint/2010/main" val="3154164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Should be IUPUI marketing lockup for consistency with</a:t>
            </a:r>
            <a:r>
              <a:rPr lang="en-US" baseline="0" dirty="0"/>
              <a:t> language on page 4 set up page</a:t>
            </a:r>
            <a:endParaRPr lang="en-US" dirty="0"/>
          </a:p>
        </p:txBody>
      </p:sp>
      <p:sp>
        <p:nvSpPr>
          <p:cNvPr id="4" name="Slide Number Placeholder 3"/>
          <p:cNvSpPr>
            <a:spLocks noGrp="1"/>
          </p:cNvSpPr>
          <p:nvPr>
            <p:ph type="sldNum" sz="quarter" idx="10"/>
          </p:nvPr>
        </p:nvSpPr>
        <p:spPr/>
        <p:txBody>
          <a:bodyPr/>
          <a:lstStyle/>
          <a:p>
            <a:fld id="{9706D261-4ACC-5E49-97C5-9D8FD2D9A3AF}" type="slidenum">
              <a:rPr lang="en-US" smtClean="0"/>
              <a:t>12</a:t>
            </a:fld>
            <a:endParaRPr lang="en-US"/>
          </a:p>
        </p:txBody>
      </p:sp>
    </p:spTree>
    <p:extLst>
      <p:ext uri="{BB962C8B-B14F-4D97-AF65-F5344CB8AC3E}">
        <p14:creationId xmlns:p14="http://schemas.microsoft.com/office/powerpoint/2010/main" val="12631608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706D261-4ACC-5E49-97C5-9D8FD2D9A3AF}" type="slidenum">
              <a:rPr lang="en-US" smtClean="0"/>
              <a:t>18</a:t>
            </a:fld>
            <a:endParaRPr lang="en-US"/>
          </a:p>
        </p:txBody>
      </p:sp>
    </p:spTree>
    <p:extLst>
      <p:ext uri="{BB962C8B-B14F-4D97-AF65-F5344CB8AC3E}">
        <p14:creationId xmlns:p14="http://schemas.microsoft.com/office/powerpoint/2010/main" val="31582517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706D261-4ACC-5E49-97C5-9D8FD2D9A3AF}" type="slidenum">
              <a:rPr lang="en-US" smtClean="0"/>
              <a:t>22</a:t>
            </a:fld>
            <a:endParaRPr lang="en-US"/>
          </a:p>
        </p:txBody>
      </p:sp>
    </p:spTree>
    <p:extLst>
      <p:ext uri="{BB962C8B-B14F-4D97-AF65-F5344CB8AC3E}">
        <p14:creationId xmlns:p14="http://schemas.microsoft.com/office/powerpoint/2010/main" val="1245479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706D261-4ACC-5E49-97C5-9D8FD2D9A3AF}" type="slidenum">
              <a:rPr lang="en-US" smtClean="0"/>
              <a:t>23</a:t>
            </a:fld>
            <a:endParaRPr lang="en-US"/>
          </a:p>
        </p:txBody>
      </p:sp>
    </p:spTree>
    <p:extLst>
      <p:ext uri="{BB962C8B-B14F-4D97-AF65-F5344CB8AC3E}">
        <p14:creationId xmlns:p14="http://schemas.microsoft.com/office/powerpoint/2010/main" val="40269886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706D261-4ACC-5E49-97C5-9D8FD2D9A3AF}" type="slidenum">
              <a:rPr lang="en-US" smtClean="0"/>
              <a:t>24</a:t>
            </a:fld>
            <a:endParaRPr lang="en-US"/>
          </a:p>
        </p:txBody>
      </p:sp>
    </p:spTree>
    <p:extLst>
      <p:ext uri="{BB962C8B-B14F-4D97-AF65-F5344CB8AC3E}">
        <p14:creationId xmlns:p14="http://schemas.microsoft.com/office/powerpoint/2010/main" val="27011384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706D261-4ACC-5E49-97C5-9D8FD2D9A3AF}" type="slidenum">
              <a:rPr lang="en-US" smtClean="0"/>
              <a:t>28</a:t>
            </a:fld>
            <a:endParaRPr lang="en-US"/>
          </a:p>
        </p:txBody>
      </p:sp>
    </p:spTree>
    <p:extLst>
      <p:ext uri="{BB962C8B-B14F-4D97-AF65-F5344CB8AC3E}">
        <p14:creationId xmlns:p14="http://schemas.microsoft.com/office/powerpoint/2010/main" val="35021246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age">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5" name="Picture 4" descr="A close up of a sign&#10;&#10;Description generated with high confidence">
            <a:extLst>
              <a:ext uri="{FF2B5EF4-FFF2-40B4-BE49-F238E27FC236}">
                <a16:creationId xmlns:a16="http://schemas.microsoft.com/office/drawing/2014/main" id="{4A21CEC2-830D-4912-B1E1-3C73C37E949A}"/>
              </a:ext>
            </a:extLst>
          </p:cNvPr>
          <p:cNvPicPr>
            <a:picLocks noChangeAspect="1"/>
          </p:cNvPicPr>
          <p:nvPr userDrawn="1"/>
        </p:nvPicPr>
        <p:blipFill>
          <a:blip r:embed="rId2"/>
          <a:stretch>
            <a:fillRect/>
          </a:stretch>
        </p:blipFill>
        <p:spPr>
          <a:xfrm>
            <a:off x="633304" y="851095"/>
            <a:ext cx="2416155" cy="877169"/>
          </a:xfrm>
          <a:prstGeom prst="rect">
            <a:avLst/>
          </a:prstGeom>
        </p:spPr>
      </p:pic>
      <p:grpSp>
        <p:nvGrpSpPr>
          <p:cNvPr id="3" name="Group 2"/>
          <p:cNvGrpSpPr/>
          <p:nvPr userDrawn="1"/>
        </p:nvGrpSpPr>
        <p:grpSpPr>
          <a:xfrm>
            <a:off x="633304" y="-648376"/>
            <a:ext cx="733465" cy="2367520"/>
            <a:chOff x="685136" y="-246616"/>
            <a:chExt cx="733465" cy="2367520"/>
          </a:xfrm>
        </p:grpSpPr>
        <p:sp>
          <p:nvSpPr>
            <p:cNvPr id="6" name="Rectangle 5"/>
            <p:cNvSpPr/>
            <p:nvPr userDrawn="1"/>
          </p:nvSpPr>
          <p:spPr>
            <a:xfrm>
              <a:off x="685136" y="-246616"/>
              <a:ext cx="733465" cy="2367520"/>
            </a:xfrm>
            <a:prstGeom prst="rect">
              <a:avLst/>
            </a:prstGeom>
            <a:solidFill>
              <a:srgbClr val="99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7" descr="tab-rgb.eps"/>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07308" y="1380149"/>
              <a:ext cx="489120" cy="620806"/>
            </a:xfrm>
            <a:prstGeom prst="rect">
              <a:avLst/>
            </a:prstGeom>
          </p:spPr>
        </p:pic>
      </p:grpSp>
      <p:sp>
        <p:nvSpPr>
          <p:cNvPr id="2" name="Title 1"/>
          <p:cNvSpPr>
            <a:spLocks noGrp="1"/>
          </p:cNvSpPr>
          <p:nvPr userDrawn="1">
            <p:ph type="title" hasCustomPrompt="1"/>
          </p:nvPr>
        </p:nvSpPr>
        <p:spPr>
          <a:xfrm>
            <a:off x="502903" y="2766523"/>
            <a:ext cx="7734221" cy="1114494"/>
          </a:xfrm>
        </p:spPr>
        <p:txBody>
          <a:bodyPr anchor="ctr">
            <a:normAutofit/>
          </a:bodyPr>
          <a:lstStyle>
            <a:lvl1pPr>
              <a:lnSpc>
                <a:spcPct val="90000"/>
              </a:lnSpc>
              <a:defRPr sz="4000" b="0" i="0" spc="0" baseline="0">
                <a:solidFill>
                  <a:schemeClr val="bg1"/>
                </a:solidFill>
                <a:latin typeface="+mj-lt"/>
                <a:cs typeface="Arial"/>
              </a:defRPr>
            </a:lvl1pPr>
          </a:lstStyle>
          <a:p>
            <a:r>
              <a:rPr lang="en-US" dirty="0"/>
              <a:t>Unnecessarily extra long title of presentation</a:t>
            </a:r>
          </a:p>
        </p:txBody>
      </p:sp>
      <p:sp>
        <p:nvSpPr>
          <p:cNvPr id="9" name="Text Placeholder 19"/>
          <p:cNvSpPr>
            <a:spLocks noGrp="1"/>
          </p:cNvSpPr>
          <p:nvPr>
            <p:ph type="body" sz="quarter" idx="11" hasCustomPrompt="1"/>
          </p:nvPr>
        </p:nvSpPr>
        <p:spPr>
          <a:xfrm>
            <a:off x="530694" y="2443859"/>
            <a:ext cx="7734222" cy="252412"/>
          </a:xfrm>
        </p:spPr>
        <p:txBody>
          <a:bodyPr anchor="ctr">
            <a:noAutofit/>
          </a:bodyPr>
          <a:lstStyle>
            <a:lvl1pPr marL="0" indent="0">
              <a:buNone/>
              <a:defRPr sz="1800" b="0" spc="0" baseline="0">
                <a:solidFill>
                  <a:srgbClr val="A6A6A6"/>
                </a:solidFill>
                <a:latin typeface="+mn-lt"/>
                <a:cs typeface="Arial"/>
              </a:defRPr>
            </a:lvl1pPr>
          </a:lstStyle>
          <a:p>
            <a:pPr lvl="0"/>
            <a:r>
              <a:rPr lang="en-US" dirty="0"/>
              <a:t>SUBHEAD OR NAME OF SCHOOL, DEPARTMENT, OR UNIT</a:t>
            </a:r>
          </a:p>
        </p:txBody>
      </p:sp>
    </p:spTree>
    <p:extLst>
      <p:ext uri="{BB962C8B-B14F-4D97-AF65-F5344CB8AC3E}">
        <p14:creationId xmlns:p14="http://schemas.microsoft.com/office/powerpoint/2010/main" val="1256653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losing slide with IUPUI lockup">
    <p:bg>
      <p:bgPr>
        <a:solidFill>
          <a:srgbClr val="690304"/>
        </a:solidFill>
        <a:effectLst/>
      </p:bgPr>
    </p:bg>
    <p:spTree>
      <p:nvGrpSpPr>
        <p:cNvPr id="1" name=""/>
        <p:cNvGrpSpPr/>
        <p:nvPr/>
      </p:nvGrpSpPr>
      <p:grpSpPr>
        <a:xfrm>
          <a:off x="0" y="0"/>
          <a:ext cx="0" cy="0"/>
          <a:chOff x="0" y="0"/>
          <a:chExt cx="0" cy="0"/>
        </a:xfrm>
      </p:grpSpPr>
      <p:grpSp>
        <p:nvGrpSpPr>
          <p:cNvPr id="2" name="Group 1"/>
          <p:cNvGrpSpPr/>
          <p:nvPr userDrawn="1"/>
        </p:nvGrpSpPr>
        <p:grpSpPr>
          <a:xfrm>
            <a:off x="635303" y="4070963"/>
            <a:ext cx="2551242" cy="1077919"/>
            <a:chOff x="635303" y="4070963"/>
            <a:chExt cx="2551242" cy="1077919"/>
          </a:xfrm>
        </p:grpSpPr>
        <p:sp>
          <p:nvSpPr>
            <p:cNvPr id="4" name="Rectangle 3"/>
            <p:cNvSpPr/>
            <p:nvPr userDrawn="1"/>
          </p:nvSpPr>
          <p:spPr>
            <a:xfrm>
              <a:off x="635303" y="4070963"/>
              <a:ext cx="533859" cy="1077919"/>
            </a:xfrm>
            <a:prstGeom prst="rect">
              <a:avLst/>
            </a:prstGeom>
            <a:solidFill>
              <a:srgbClr val="99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descr="tab-rgb.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4227" y="4189193"/>
              <a:ext cx="356010" cy="451859"/>
            </a:xfrm>
            <a:prstGeom prst="rect">
              <a:avLst/>
            </a:prstGeom>
          </p:spPr>
        </p:pic>
        <p:pic>
          <p:nvPicPr>
            <p:cNvPr id="9" name="Picture 8" descr="iupuiwhite.eps"/>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76234" y="4176250"/>
              <a:ext cx="1810311" cy="687125"/>
            </a:xfrm>
            <a:prstGeom prst="rect">
              <a:avLst/>
            </a:prstGeom>
          </p:spPr>
        </p:pic>
      </p:grpSp>
      <p:sp>
        <p:nvSpPr>
          <p:cNvPr id="8" name="Text Placeholder 2"/>
          <p:cNvSpPr>
            <a:spLocks noGrp="1"/>
          </p:cNvSpPr>
          <p:nvPr userDrawn="1">
            <p:ph idx="1"/>
          </p:nvPr>
        </p:nvSpPr>
        <p:spPr>
          <a:xfrm>
            <a:off x="536602" y="680397"/>
            <a:ext cx="7859185" cy="2721665"/>
          </a:xfrm>
          <a:prstGeom prst="rect">
            <a:avLst/>
          </a:prstGeom>
        </p:spPr>
        <p:txBody>
          <a:bodyPr vert="horz" lIns="91440" tIns="45720" rIns="91440" bIns="45720" rtlCol="0">
            <a:normAutofit/>
          </a:bodyPr>
          <a:lstStyle>
            <a:lvl1pPr marL="0" indent="0">
              <a:lnSpc>
                <a:spcPct val="100000"/>
              </a:lnSpc>
              <a:buNone/>
              <a:defRPr sz="1800">
                <a:solidFill>
                  <a:schemeClr val="bg1"/>
                </a:solidFill>
                <a:latin typeface="+mn-lt"/>
                <a:cs typeface="Arial"/>
              </a:defRPr>
            </a:lvl1pPr>
            <a:lvl2pPr marL="457200" indent="0">
              <a:lnSpc>
                <a:spcPct val="100000"/>
              </a:lnSpc>
              <a:buNone/>
              <a:defRPr sz="1600">
                <a:solidFill>
                  <a:schemeClr val="bg1"/>
                </a:solidFill>
                <a:latin typeface="Arial"/>
                <a:cs typeface="Arial"/>
              </a:defRPr>
            </a:lvl2pPr>
            <a:lvl3pPr marL="914400" indent="0">
              <a:lnSpc>
                <a:spcPct val="100000"/>
              </a:lnSpc>
              <a:buNone/>
              <a:defRPr sz="1600">
                <a:solidFill>
                  <a:schemeClr val="bg1"/>
                </a:solidFill>
                <a:latin typeface="Arial"/>
                <a:cs typeface="Arial"/>
              </a:defRPr>
            </a:lvl3pPr>
            <a:lvl4pPr marL="1371600" indent="0">
              <a:lnSpc>
                <a:spcPct val="100000"/>
              </a:lnSpc>
              <a:buNone/>
              <a:defRPr sz="1600">
                <a:solidFill>
                  <a:schemeClr val="bg1"/>
                </a:solidFill>
                <a:latin typeface="Arial"/>
                <a:cs typeface="Arial"/>
              </a:defRPr>
            </a:lvl4pPr>
            <a:lvl5pPr>
              <a:lnSpc>
                <a:spcPct val="100000"/>
              </a:lnSpc>
              <a:defRPr sz="1600">
                <a:solidFill>
                  <a:schemeClr val="bg1"/>
                </a:solidFill>
                <a:latin typeface="Arial"/>
                <a:cs typeface="Arial"/>
              </a:defRPr>
            </a:lvl5pPr>
          </a:lstStyle>
          <a:p>
            <a:pPr lvl="0"/>
            <a:r>
              <a:rPr lang="en-US" dirty="0"/>
              <a:t>Edit Master text styles</a:t>
            </a:r>
          </a:p>
        </p:txBody>
      </p:sp>
      <p:sp>
        <p:nvSpPr>
          <p:cNvPr id="10" name="Rectangle 9"/>
          <p:cNvSpPr/>
          <p:nvPr userDrawn="1"/>
        </p:nvSpPr>
        <p:spPr>
          <a:xfrm>
            <a:off x="-15847" y="680397"/>
            <a:ext cx="82664" cy="387197"/>
          </a:xfrm>
          <a:prstGeom prst="rect">
            <a:avLst/>
          </a:prstGeom>
          <a:solidFill>
            <a:srgbClr val="99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89661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p:bg>
      <p:bgPr>
        <a:solidFill>
          <a:srgbClr val="660B13"/>
        </a:solidFill>
        <a:effectLst/>
      </p:bgPr>
    </p:bg>
    <p:spTree>
      <p:nvGrpSpPr>
        <p:cNvPr id="1" name=""/>
        <p:cNvGrpSpPr/>
        <p:nvPr/>
      </p:nvGrpSpPr>
      <p:grpSpPr>
        <a:xfrm>
          <a:off x="0" y="0"/>
          <a:ext cx="0" cy="0"/>
          <a:chOff x="0" y="0"/>
          <a:chExt cx="0" cy="0"/>
        </a:xfrm>
      </p:grpSpPr>
      <p:sp>
        <p:nvSpPr>
          <p:cNvPr id="2" name="TextBox 1"/>
          <p:cNvSpPr txBox="1"/>
          <p:nvPr userDrawn="1"/>
        </p:nvSpPr>
        <p:spPr>
          <a:xfrm>
            <a:off x="1378689" y="2390509"/>
            <a:ext cx="184666" cy="369332"/>
          </a:xfrm>
          <a:prstGeom prst="rect">
            <a:avLst/>
          </a:prstGeom>
          <a:noFill/>
        </p:spPr>
        <p:txBody>
          <a:bodyPr wrap="none" rtlCol="0">
            <a:spAutoFit/>
          </a:bodyPr>
          <a:lstStyle/>
          <a:p>
            <a:endParaRPr lang="en-US" dirty="0"/>
          </a:p>
        </p:txBody>
      </p:sp>
      <p:sp>
        <p:nvSpPr>
          <p:cNvPr id="10" name="TextBox 9"/>
          <p:cNvSpPr txBox="1"/>
          <p:nvPr userDrawn="1"/>
        </p:nvSpPr>
        <p:spPr>
          <a:xfrm>
            <a:off x="1378689" y="2390509"/>
            <a:ext cx="184666" cy="369332"/>
          </a:xfrm>
          <a:prstGeom prst="rect">
            <a:avLst/>
          </a:prstGeom>
          <a:noFill/>
        </p:spPr>
        <p:txBody>
          <a:bodyPr wrap="none" rtlCol="0">
            <a:spAutoFit/>
          </a:bodyPr>
          <a:lstStyle/>
          <a:p>
            <a:endParaRPr lang="en-US" dirty="0"/>
          </a:p>
        </p:txBody>
      </p:sp>
      <p:sp>
        <p:nvSpPr>
          <p:cNvPr id="11" name="TextBox 10"/>
          <p:cNvSpPr txBox="1"/>
          <p:nvPr userDrawn="1"/>
        </p:nvSpPr>
        <p:spPr>
          <a:xfrm>
            <a:off x="1378689" y="2390509"/>
            <a:ext cx="184666" cy="369332"/>
          </a:xfrm>
          <a:prstGeom prst="rect">
            <a:avLst/>
          </a:prstGeom>
          <a:noFill/>
        </p:spPr>
        <p:txBody>
          <a:bodyPr wrap="none" rtlCol="0">
            <a:spAutoFit/>
          </a:bodyPr>
          <a:lstStyle/>
          <a:p>
            <a:endParaRPr lang="en-US" dirty="0"/>
          </a:p>
        </p:txBody>
      </p:sp>
      <p:sp>
        <p:nvSpPr>
          <p:cNvPr id="14" name="Title 13"/>
          <p:cNvSpPr>
            <a:spLocks noGrp="1"/>
          </p:cNvSpPr>
          <p:nvPr>
            <p:ph type="title" hasCustomPrompt="1"/>
          </p:nvPr>
        </p:nvSpPr>
        <p:spPr>
          <a:xfrm>
            <a:off x="506694" y="2274522"/>
            <a:ext cx="6802482" cy="656910"/>
          </a:xfrm>
        </p:spPr>
        <p:txBody>
          <a:bodyPr anchor="ctr">
            <a:noAutofit/>
          </a:bodyPr>
          <a:lstStyle>
            <a:lvl1pPr>
              <a:defRPr sz="4000" b="0" i="0" spc="0" baseline="0">
                <a:solidFill>
                  <a:srgbClr val="FFFFFF"/>
                </a:solidFill>
                <a:latin typeface="+mj-lt"/>
                <a:cs typeface="Arial"/>
              </a:defRPr>
            </a:lvl1pPr>
          </a:lstStyle>
          <a:p>
            <a:r>
              <a:rPr lang="en-US" dirty="0"/>
              <a:t>Section Heading</a:t>
            </a:r>
          </a:p>
        </p:txBody>
      </p:sp>
      <p:sp>
        <p:nvSpPr>
          <p:cNvPr id="20" name="Text Placeholder 19"/>
          <p:cNvSpPr>
            <a:spLocks noGrp="1"/>
          </p:cNvSpPr>
          <p:nvPr>
            <p:ph type="body" sz="quarter" idx="10" hasCustomPrompt="1"/>
          </p:nvPr>
        </p:nvSpPr>
        <p:spPr>
          <a:xfrm>
            <a:off x="526131" y="2028613"/>
            <a:ext cx="3700462" cy="252412"/>
          </a:xfrm>
        </p:spPr>
        <p:txBody>
          <a:bodyPr anchor="ctr">
            <a:noAutofit/>
          </a:bodyPr>
          <a:lstStyle>
            <a:lvl1pPr marL="0" indent="0">
              <a:buNone/>
              <a:defRPr sz="1400" b="0" i="0" spc="50" baseline="0">
                <a:solidFill>
                  <a:srgbClr val="A6A6A6"/>
                </a:solidFill>
                <a:latin typeface="+mn-lt"/>
                <a:cs typeface="Arial"/>
              </a:defRPr>
            </a:lvl1pPr>
          </a:lstStyle>
          <a:p>
            <a:pPr lvl="0"/>
            <a:r>
              <a:rPr lang="en-US" dirty="0"/>
              <a:t>SECTION NUMBER OR SUBTITLE</a:t>
            </a:r>
          </a:p>
        </p:txBody>
      </p:sp>
      <p:sp>
        <p:nvSpPr>
          <p:cNvPr id="4" name="Rectangle 3"/>
          <p:cNvSpPr/>
          <p:nvPr userDrawn="1"/>
        </p:nvSpPr>
        <p:spPr>
          <a:xfrm>
            <a:off x="-14942" y="2032000"/>
            <a:ext cx="148614" cy="836706"/>
          </a:xfrm>
          <a:prstGeom prst="rect">
            <a:avLst/>
          </a:prstGeom>
          <a:solidFill>
            <a:srgbClr val="99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578540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Section Header">
    <p:bg>
      <p:bgPr>
        <a:solidFill>
          <a:srgbClr val="252626"/>
        </a:solidFill>
        <a:effectLst/>
      </p:bgPr>
    </p:bg>
    <p:spTree>
      <p:nvGrpSpPr>
        <p:cNvPr id="1" name=""/>
        <p:cNvGrpSpPr/>
        <p:nvPr/>
      </p:nvGrpSpPr>
      <p:grpSpPr>
        <a:xfrm>
          <a:off x="0" y="0"/>
          <a:ext cx="0" cy="0"/>
          <a:chOff x="0" y="0"/>
          <a:chExt cx="0" cy="0"/>
        </a:xfrm>
      </p:grpSpPr>
      <p:sp>
        <p:nvSpPr>
          <p:cNvPr id="2" name="TextBox 1"/>
          <p:cNvSpPr txBox="1"/>
          <p:nvPr userDrawn="1"/>
        </p:nvSpPr>
        <p:spPr>
          <a:xfrm>
            <a:off x="1378689" y="2390509"/>
            <a:ext cx="184666" cy="369332"/>
          </a:xfrm>
          <a:prstGeom prst="rect">
            <a:avLst/>
          </a:prstGeom>
          <a:noFill/>
        </p:spPr>
        <p:txBody>
          <a:bodyPr wrap="none" rtlCol="0">
            <a:spAutoFit/>
          </a:bodyPr>
          <a:lstStyle/>
          <a:p>
            <a:endParaRPr lang="en-US" dirty="0"/>
          </a:p>
        </p:txBody>
      </p:sp>
      <p:sp>
        <p:nvSpPr>
          <p:cNvPr id="10" name="TextBox 9"/>
          <p:cNvSpPr txBox="1"/>
          <p:nvPr userDrawn="1"/>
        </p:nvSpPr>
        <p:spPr>
          <a:xfrm>
            <a:off x="1378689" y="2390509"/>
            <a:ext cx="184666" cy="369332"/>
          </a:xfrm>
          <a:prstGeom prst="rect">
            <a:avLst/>
          </a:prstGeom>
          <a:noFill/>
        </p:spPr>
        <p:txBody>
          <a:bodyPr wrap="none" rtlCol="0">
            <a:spAutoFit/>
          </a:bodyPr>
          <a:lstStyle/>
          <a:p>
            <a:endParaRPr lang="en-US" dirty="0"/>
          </a:p>
        </p:txBody>
      </p:sp>
      <p:sp>
        <p:nvSpPr>
          <p:cNvPr id="11" name="TextBox 10"/>
          <p:cNvSpPr txBox="1"/>
          <p:nvPr userDrawn="1"/>
        </p:nvSpPr>
        <p:spPr>
          <a:xfrm>
            <a:off x="1378689" y="2390509"/>
            <a:ext cx="184666" cy="369332"/>
          </a:xfrm>
          <a:prstGeom prst="rect">
            <a:avLst/>
          </a:prstGeom>
          <a:noFill/>
        </p:spPr>
        <p:txBody>
          <a:bodyPr wrap="none" rtlCol="0">
            <a:spAutoFit/>
          </a:bodyPr>
          <a:lstStyle/>
          <a:p>
            <a:endParaRPr lang="en-US" dirty="0"/>
          </a:p>
        </p:txBody>
      </p:sp>
      <p:sp>
        <p:nvSpPr>
          <p:cNvPr id="14" name="Title 13"/>
          <p:cNvSpPr>
            <a:spLocks noGrp="1"/>
          </p:cNvSpPr>
          <p:nvPr>
            <p:ph type="title" hasCustomPrompt="1"/>
          </p:nvPr>
        </p:nvSpPr>
        <p:spPr>
          <a:xfrm>
            <a:off x="506694" y="2274522"/>
            <a:ext cx="6802482" cy="656910"/>
          </a:xfrm>
        </p:spPr>
        <p:txBody>
          <a:bodyPr anchor="ctr">
            <a:noAutofit/>
          </a:bodyPr>
          <a:lstStyle>
            <a:lvl1pPr>
              <a:defRPr sz="4000" b="0" i="0" spc="0" baseline="0">
                <a:solidFill>
                  <a:srgbClr val="FFFFFF"/>
                </a:solidFill>
                <a:latin typeface="+mj-lt"/>
                <a:cs typeface="Arial"/>
              </a:defRPr>
            </a:lvl1pPr>
          </a:lstStyle>
          <a:p>
            <a:r>
              <a:rPr lang="en-US" dirty="0"/>
              <a:t>Section Heading</a:t>
            </a:r>
          </a:p>
        </p:txBody>
      </p:sp>
      <p:sp>
        <p:nvSpPr>
          <p:cNvPr id="20" name="Text Placeholder 19"/>
          <p:cNvSpPr>
            <a:spLocks noGrp="1"/>
          </p:cNvSpPr>
          <p:nvPr>
            <p:ph type="body" sz="quarter" idx="10" hasCustomPrompt="1"/>
          </p:nvPr>
        </p:nvSpPr>
        <p:spPr>
          <a:xfrm>
            <a:off x="526131" y="2028613"/>
            <a:ext cx="3700462" cy="252412"/>
          </a:xfrm>
        </p:spPr>
        <p:txBody>
          <a:bodyPr anchor="ctr">
            <a:noAutofit/>
          </a:bodyPr>
          <a:lstStyle>
            <a:lvl1pPr marL="0" indent="0">
              <a:buNone/>
              <a:defRPr sz="1400" b="0" i="0" spc="50" baseline="0">
                <a:solidFill>
                  <a:srgbClr val="A6A6A6"/>
                </a:solidFill>
                <a:latin typeface="+mn-lt"/>
                <a:cs typeface="Arial"/>
              </a:defRPr>
            </a:lvl1pPr>
          </a:lstStyle>
          <a:p>
            <a:pPr lvl="0"/>
            <a:r>
              <a:rPr lang="en-US" dirty="0"/>
              <a:t>SECTION NUMBER OR SUBTITLE</a:t>
            </a:r>
          </a:p>
        </p:txBody>
      </p:sp>
      <p:sp>
        <p:nvSpPr>
          <p:cNvPr id="4" name="Rectangle 3"/>
          <p:cNvSpPr/>
          <p:nvPr userDrawn="1"/>
        </p:nvSpPr>
        <p:spPr>
          <a:xfrm>
            <a:off x="-14942" y="2032000"/>
            <a:ext cx="148614" cy="836706"/>
          </a:xfrm>
          <a:prstGeom prst="rect">
            <a:avLst/>
          </a:prstGeom>
          <a:solidFill>
            <a:srgbClr val="99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044125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only: whit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29827" y="759070"/>
            <a:ext cx="8004391" cy="699065"/>
          </a:xfrm>
        </p:spPr>
        <p:txBody>
          <a:bodyPr>
            <a:normAutofit/>
          </a:bodyPr>
          <a:lstStyle>
            <a:lvl1pPr>
              <a:defRPr sz="3000" b="0" i="0" cap="none" spc="0">
                <a:solidFill>
                  <a:srgbClr val="404041"/>
                </a:solidFill>
                <a:latin typeface="+mj-lt"/>
                <a:cs typeface="Arial"/>
              </a:defRPr>
            </a:lvl1pPr>
          </a:lstStyle>
          <a:p>
            <a:r>
              <a:rPr lang="en-US" dirty="0"/>
              <a:t>Click to edit master title style</a:t>
            </a:r>
          </a:p>
        </p:txBody>
      </p:sp>
      <p:sp>
        <p:nvSpPr>
          <p:cNvPr id="5" name="Rectangle 4"/>
          <p:cNvSpPr/>
          <p:nvPr userDrawn="1"/>
        </p:nvSpPr>
        <p:spPr>
          <a:xfrm>
            <a:off x="0" y="957832"/>
            <a:ext cx="82664" cy="387197"/>
          </a:xfrm>
          <a:prstGeom prst="rect">
            <a:avLst/>
          </a:prstGeom>
          <a:solidFill>
            <a:srgbClr val="99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 Placeholder 19"/>
          <p:cNvSpPr>
            <a:spLocks noGrp="1"/>
          </p:cNvSpPr>
          <p:nvPr>
            <p:ph type="body" sz="quarter" idx="10" hasCustomPrompt="1"/>
          </p:nvPr>
        </p:nvSpPr>
        <p:spPr>
          <a:xfrm>
            <a:off x="4833956" y="284947"/>
            <a:ext cx="3700462" cy="252412"/>
          </a:xfrm>
        </p:spPr>
        <p:txBody>
          <a:bodyPr>
            <a:noAutofit/>
          </a:bodyPr>
          <a:lstStyle>
            <a:lvl1pPr marL="0" indent="0" algn="r">
              <a:buNone/>
              <a:defRPr sz="1100" b="0" i="0" spc="0" baseline="0">
                <a:solidFill>
                  <a:srgbClr val="A6A6A6"/>
                </a:solidFill>
                <a:latin typeface="+mn-lt"/>
                <a:cs typeface="Arial"/>
              </a:defRPr>
            </a:lvl1pPr>
          </a:lstStyle>
          <a:p>
            <a:pPr lvl="0"/>
            <a:r>
              <a:rPr lang="en-US" dirty="0"/>
              <a:t>SECTION TITLE OR SUBTITLE</a:t>
            </a:r>
          </a:p>
        </p:txBody>
      </p:sp>
      <p:sp>
        <p:nvSpPr>
          <p:cNvPr id="4" name="TextBox 3"/>
          <p:cNvSpPr txBox="1"/>
          <p:nvPr userDrawn="1"/>
        </p:nvSpPr>
        <p:spPr>
          <a:xfrm>
            <a:off x="3556000" y="3541059"/>
            <a:ext cx="184666" cy="369332"/>
          </a:xfrm>
          <a:prstGeom prst="rect">
            <a:avLst/>
          </a:prstGeom>
          <a:noFill/>
        </p:spPr>
        <p:txBody>
          <a:bodyPr wrap="none" rtlCol="0">
            <a:spAutoFit/>
          </a:bodyPr>
          <a:lstStyle/>
          <a:p>
            <a:endParaRPr lang="en-US" dirty="0"/>
          </a:p>
        </p:txBody>
      </p:sp>
      <p:sp>
        <p:nvSpPr>
          <p:cNvPr id="7" name="Text Placeholder 2"/>
          <p:cNvSpPr>
            <a:spLocks noGrp="1"/>
          </p:cNvSpPr>
          <p:nvPr>
            <p:ph idx="1" hasCustomPrompt="1"/>
          </p:nvPr>
        </p:nvSpPr>
        <p:spPr>
          <a:xfrm>
            <a:off x="518824" y="1629404"/>
            <a:ext cx="8015594" cy="2810633"/>
          </a:xfrm>
          <a:prstGeom prst="rect">
            <a:avLst/>
          </a:prstGeom>
        </p:spPr>
        <p:txBody>
          <a:bodyPr vert="horz" lIns="91440" tIns="45720" rIns="91440" bIns="45720" rtlCol="0">
            <a:normAutofit/>
          </a:bodyPr>
          <a:lstStyle>
            <a:lvl1pPr marL="342900" marR="0" indent="-342900" algn="l" defTabSz="457200" rtl="0" eaLnBrk="1" fontAlgn="auto" latinLnBrk="0" hangingPunct="1">
              <a:lnSpc>
                <a:spcPct val="100000"/>
              </a:lnSpc>
              <a:spcBef>
                <a:spcPts val="0"/>
              </a:spcBef>
              <a:spcAft>
                <a:spcPts val="1800"/>
              </a:spcAft>
              <a:buClr>
                <a:schemeClr val="tx1">
                  <a:lumMod val="50000"/>
                  <a:lumOff val="50000"/>
                </a:schemeClr>
              </a:buClr>
              <a:buSzPct val="100000"/>
              <a:buFont typeface="+mj-lt"/>
              <a:buAutoNum type="arabicPeriod"/>
              <a:tabLst/>
              <a:defRPr sz="1800">
                <a:solidFill>
                  <a:srgbClr val="404041"/>
                </a:solidFill>
                <a:latin typeface="+mn-lt"/>
                <a:cs typeface="Arial"/>
              </a:defRPr>
            </a:lvl1pPr>
            <a:lvl2pPr>
              <a:lnSpc>
                <a:spcPct val="100000"/>
              </a:lnSpc>
              <a:defRPr sz="1600">
                <a:solidFill>
                  <a:srgbClr val="404041"/>
                </a:solidFill>
                <a:latin typeface="Arial"/>
                <a:cs typeface="Arial"/>
              </a:defRPr>
            </a:lvl2pPr>
            <a:lvl3pPr>
              <a:lnSpc>
                <a:spcPct val="100000"/>
              </a:lnSpc>
              <a:defRPr sz="1600">
                <a:solidFill>
                  <a:srgbClr val="404041"/>
                </a:solidFill>
                <a:latin typeface="Arial"/>
                <a:cs typeface="Arial"/>
              </a:defRPr>
            </a:lvl3pPr>
            <a:lvl4pPr>
              <a:lnSpc>
                <a:spcPct val="100000"/>
              </a:lnSpc>
              <a:defRPr sz="1600">
                <a:solidFill>
                  <a:srgbClr val="404041"/>
                </a:solidFill>
                <a:latin typeface="Arial"/>
                <a:cs typeface="Arial"/>
              </a:defRPr>
            </a:lvl4pPr>
            <a:lvl5pPr>
              <a:lnSpc>
                <a:spcPct val="100000"/>
              </a:lnSpc>
              <a:defRPr sz="1600">
                <a:solidFill>
                  <a:srgbClr val="404041"/>
                </a:solidFill>
                <a:latin typeface="Arial"/>
                <a:cs typeface="Arial"/>
              </a:defRPr>
            </a:lvl5pPr>
          </a:lstStyle>
          <a:p>
            <a:pPr lvl="0"/>
            <a:r>
              <a:rPr lang="en-US" dirty="0"/>
              <a:t>Click to edit master subtitle style</a:t>
            </a:r>
          </a:p>
        </p:txBody>
      </p:sp>
    </p:spTree>
    <p:extLst>
      <p:ext uri="{BB962C8B-B14F-4D97-AF65-F5344CB8AC3E}">
        <p14:creationId xmlns:p14="http://schemas.microsoft.com/office/powerpoint/2010/main" val="36820605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and photo: white">
    <p:spTree>
      <p:nvGrpSpPr>
        <p:cNvPr id="1" name=""/>
        <p:cNvGrpSpPr/>
        <p:nvPr/>
      </p:nvGrpSpPr>
      <p:grpSpPr>
        <a:xfrm>
          <a:off x="0" y="0"/>
          <a:ext cx="0" cy="0"/>
          <a:chOff x="0" y="0"/>
          <a:chExt cx="0" cy="0"/>
        </a:xfrm>
      </p:grpSpPr>
      <p:sp>
        <p:nvSpPr>
          <p:cNvPr id="7" name="Title Placeholder 1"/>
          <p:cNvSpPr>
            <a:spLocks noGrp="1"/>
          </p:cNvSpPr>
          <p:nvPr>
            <p:ph type="title" hasCustomPrompt="1"/>
          </p:nvPr>
        </p:nvSpPr>
        <p:spPr>
          <a:xfrm>
            <a:off x="525303" y="464386"/>
            <a:ext cx="4560579" cy="779318"/>
          </a:xfrm>
          <a:prstGeom prst="rect">
            <a:avLst/>
          </a:prstGeom>
        </p:spPr>
        <p:txBody>
          <a:bodyPr vert="horz" lIns="91440" tIns="45720" rIns="91440" bIns="45720" rtlCol="0" anchor="ctr">
            <a:noAutofit/>
          </a:bodyPr>
          <a:lstStyle>
            <a:lvl1pPr>
              <a:defRPr sz="3000" b="0" i="0" spc="0">
                <a:solidFill>
                  <a:srgbClr val="404041"/>
                </a:solidFill>
                <a:latin typeface="+mj-lt"/>
                <a:cs typeface="Arial"/>
              </a:defRPr>
            </a:lvl1pPr>
          </a:lstStyle>
          <a:p>
            <a:r>
              <a:rPr lang="en-US" dirty="0"/>
              <a:t>Click to edit master title style</a:t>
            </a:r>
          </a:p>
        </p:txBody>
      </p:sp>
      <p:sp>
        <p:nvSpPr>
          <p:cNvPr id="8" name="Text Placeholder 2"/>
          <p:cNvSpPr>
            <a:spLocks noGrp="1"/>
          </p:cNvSpPr>
          <p:nvPr>
            <p:ph idx="1"/>
          </p:nvPr>
        </p:nvSpPr>
        <p:spPr>
          <a:xfrm>
            <a:off x="525303" y="1629405"/>
            <a:ext cx="4560579" cy="2792362"/>
          </a:xfrm>
          <a:prstGeom prst="rect">
            <a:avLst/>
          </a:prstGeom>
        </p:spPr>
        <p:txBody>
          <a:bodyPr vert="horz" lIns="91440" tIns="45720" rIns="91440" bIns="45720" rtlCol="0">
            <a:normAutofit/>
          </a:bodyPr>
          <a:lstStyle>
            <a:lvl1pPr marL="342900" indent="-342900">
              <a:lnSpc>
                <a:spcPct val="100000"/>
              </a:lnSpc>
              <a:buFont typeface="Arial"/>
              <a:buChar char="•"/>
              <a:defRPr sz="1800">
                <a:solidFill>
                  <a:srgbClr val="404041"/>
                </a:solidFill>
                <a:latin typeface="+mn-lt"/>
                <a:cs typeface="Arial"/>
              </a:defRPr>
            </a:lvl1pPr>
            <a:lvl2pPr marL="742950" indent="-285750">
              <a:lnSpc>
                <a:spcPct val="100000"/>
              </a:lnSpc>
              <a:buFont typeface="Arial"/>
              <a:buChar char="•"/>
              <a:defRPr sz="1800">
                <a:solidFill>
                  <a:srgbClr val="404041"/>
                </a:solidFill>
                <a:latin typeface="+mn-lt"/>
                <a:cs typeface="Arial"/>
              </a:defRPr>
            </a:lvl2pPr>
            <a:lvl3pPr marL="1143000" indent="-228600">
              <a:lnSpc>
                <a:spcPct val="100000"/>
              </a:lnSpc>
              <a:buFont typeface="Arial"/>
              <a:buChar char="•"/>
              <a:defRPr sz="1800">
                <a:solidFill>
                  <a:srgbClr val="404041"/>
                </a:solidFill>
                <a:latin typeface="+mn-lt"/>
                <a:cs typeface="Arial"/>
              </a:defRPr>
            </a:lvl3pPr>
            <a:lvl4pPr marL="1600200" indent="-228600">
              <a:lnSpc>
                <a:spcPct val="100000"/>
              </a:lnSpc>
              <a:buFont typeface="Arial"/>
              <a:buChar char="•"/>
              <a:defRPr sz="1800">
                <a:solidFill>
                  <a:srgbClr val="404041"/>
                </a:solidFill>
                <a:latin typeface="+mn-lt"/>
                <a:cs typeface="Arial"/>
              </a:defRPr>
            </a:lvl4pPr>
            <a:lvl5pPr marL="2057400" indent="-228600">
              <a:lnSpc>
                <a:spcPct val="100000"/>
              </a:lnSpc>
              <a:buFont typeface="Arial"/>
              <a:buChar char="•"/>
              <a:defRPr sz="1800">
                <a:solidFill>
                  <a:srgbClr val="404041"/>
                </a:solidFill>
                <a:latin typeface="+mn-lt"/>
                <a:cs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icture Placeholder 9"/>
          <p:cNvSpPr>
            <a:spLocks noGrp="1"/>
          </p:cNvSpPr>
          <p:nvPr>
            <p:ph type="pic" sz="quarter" idx="10"/>
          </p:nvPr>
        </p:nvSpPr>
        <p:spPr>
          <a:xfrm>
            <a:off x="5573058" y="0"/>
            <a:ext cx="3570941" cy="5143500"/>
          </a:xfrm>
        </p:spPr>
        <p:txBody>
          <a:bodyPr/>
          <a:lstStyle/>
          <a:p>
            <a:r>
              <a:rPr lang="en-US"/>
              <a:t>Click icon to add picture</a:t>
            </a:r>
          </a:p>
        </p:txBody>
      </p:sp>
      <p:sp>
        <p:nvSpPr>
          <p:cNvPr id="17" name="Rectangle 16"/>
          <p:cNvSpPr/>
          <p:nvPr userDrawn="1"/>
        </p:nvSpPr>
        <p:spPr>
          <a:xfrm>
            <a:off x="0" y="486799"/>
            <a:ext cx="82664" cy="387197"/>
          </a:xfrm>
          <a:prstGeom prst="rect">
            <a:avLst/>
          </a:prstGeom>
          <a:solidFill>
            <a:srgbClr val="99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203822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only: black">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23348" y="759070"/>
            <a:ext cx="8004409" cy="699065"/>
          </a:xfrm>
        </p:spPr>
        <p:txBody>
          <a:bodyPr>
            <a:normAutofit/>
          </a:bodyPr>
          <a:lstStyle>
            <a:lvl1pPr>
              <a:defRPr sz="3000" b="0" i="0" cap="none" spc="0">
                <a:solidFill>
                  <a:schemeClr val="bg1"/>
                </a:solidFill>
                <a:latin typeface="+mj-lt"/>
                <a:cs typeface="Arial"/>
              </a:defRPr>
            </a:lvl1pPr>
          </a:lstStyle>
          <a:p>
            <a:r>
              <a:rPr lang="en-US" dirty="0"/>
              <a:t>Click to edit master title style</a:t>
            </a:r>
          </a:p>
        </p:txBody>
      </p:sp>
      <p:sp>
        <p:nvSpPr>
          <p:cNvPr id="3" name="Subtitle 2"/>
          <p:cNvSpPr>
            <a:spLocks noGrp="1"/>
          </p:cNvSpPr>
          <p:nvPr>
            <p:ph type="subTitle" idx="1"/>
          </p:nvPr>
        </p:nvSpPr>
        <p:spPr>
          <a:xfrm>
            <a:off x="523348" y="1630404"/>
            <a:ext cx="8011069" cy="2818769"/>
          </a:xfrm>
        </p:spPr>
        <p:txBody>
          <a:bodyPr>
            <a:normAutofit/>
          </a:bodyPr>
          <a:lstStyle>
            <a:lvl1pPr marL="342900" indent="-342900" algn="l">
              <a:lnSpc>
                <a:spcPct val="100000"/>
              </a:lnSpc>
              <a:buFont typeface="+mj-lt"/>
              <a:buAutoNum type="arabicPeriod"/>
              <a:defRPr sz="1800" spc="0">
                <a:solidFill>
                  <a:schemeClr val="bg1"/>
                </a:solidFill>
                <a:latin typeface="+mn-lt"/>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Text Placeholder 19"/>
          <p:cNvSpPr>
            <a:spLocks noGrp="1"/>
          </p:cNvSpPr>
          <p:nvPr>
            <p:ph type="body" sz="quarter" idx="10" hasCustomPrompt="1"/>
          </p:nvPr>
        </p:nvSpPr>
        <p:spPr>
          <a:xfrm>
            <a:off x="4833956" y="284947"/>
            <a:ext cx="3700462" cy="252412"/>
          </a:xfrm>
        </p:spPr>
        <p:txBody>
          <a:bodyPr>
            <a:noAutofit/>
          </a:bodyPr>
          <a:lstStyle>
            <a:lvl1pPr marL="0" indent="0" algn="r">
              <a:buNone/>
              <a:defRPr sz="1100" b="0" i="0" spc="0" baseline="0">
                <a:solidFill>
                  <a:srgbClr val="A6A6A6"/>
                </a:solidFill>
                <a:latin typeface="+mn-lt"/>
                <a:cs typeface="Arial"/>
              </a:defRPr>
            </a:lvl1pPr>
          </a:lstStyle>
          <a:p>
            <a:pPr lvl="0"/>
            <a:r>
              <a:rPr lang="en-US" dirty="0"/>
              <a:t>SECTION TITLE OR SUBTITLE</a:t>
            </a:r>
          </a:p>
        </p:txBody>
      </p:sp>
      <p:sp>
        <p:nvSpPr>
          <p:cNvPr id="23" name="Rectangle 22"/>
          <p:cNvSpPr/>
          <p:nvPr userDrawn="1"/>
        </p:nvSpPr>
        <p:spPr>
          <a:xfrm>
            <a:off x="0" y="957832"/>
            <a:ext cx="82664" cy="387197"/>
          </a:xfrm>
          <a:prstGeom prst="rect">
            <a:avLst/>
          </a:prstGeom>
          <a:solidFill>
            <a:srgbClr val="99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283514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and photo: black">
    <p:bg>
      <p:bgPr>
        <a:solidFill>
          <a:srgbClr val="252626"/>
        </a:solidFill>
        <a:effectLst/>
      </p:bgPr>
    </p:bg>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5564909" y="0"/>
            <a:ext cx="3570941" cy="5143500"/>
          </a:xfrm>
        </p:spPr>
        <p:txBody>
          <a:bodyPr/>
          <a:lstStyle/>
          <a:p>
            <a:r>
              <a:rPr lang="en-US"/>
              <a:t>Click icon to add picture</a:t>
            </a:r>
            <a:endParaRPr lang="en-US" dirty="0"/>
          </a:p>
        </p:txBody>
      </p:sp>
      <p:sp>
        <p:nvSpPr>
          <p:cNvPr id="7" name="Title Placeholder 1"/>
          <p:cNvSpPr>
            <a:spLocks noGrp="1"/>
          </p:cNvSpPr>
          <p:nvPr>
            <p:ph type="title" hasCustomPrompt="1"/>
          </p:nvPr>
        </p:nvSpPr>
        <p:spPr>
          <a:xfrm>
            <a:off x="530124" y="464386"/>
            <a:ext cx="4560579" cy="779318"/>
          </a:xfrm>
          <a:prstGeom prst="rect">
            <a:avLst/>
          </a:prstGeom>
        </p:spPr>
        <p:txBody>
          <a:bodyPr vert="horz" lIns="91440" tIns="45720" rIns="91440" bIns="45720" rtlCol="0" anchor="ctr">
            <a:noAutofit/>
          </a:bodyPr>
          <a:lstStyle>
            <a:lvl1pPr>
              <a:defRPr sz="3000" b="0" i="0" spc="0">
                <a:solidFill>
                  <a:schemeClr val="bg1"/>
                </a:solidFill>
                <a:latin typeface="+mj-lt"/>
                <a:cs typeface="Arial"/>
              </a:defRPr>
            </a:lvl1pPr>
          </a:lstStyle>
          <a:p>
            <a:r>
              <a:rPr lang="en-US" dirty="0"/>
              <a:t>Click to edit master title style</a:t>
            </a:r>
          </a:p>
        </p:txBody>
      </p:sp>
      <p:sp>
        <p:nvSpPr>
          <p:cNvPr id="8" name="Text Placeholder 2"/>
          <p:cNvSpPr>
            <a:spLocks noGrp="1"/>
          </p:cNvSpPr>
          <p:nvPr>
            <p:ph idx="1"/>
          </p:nvPr>
        </p:nvSpPr>
        <p:spPr>
          <a:xfrm>
            <a:off x="530124" y="1629404"/>
            <a:ext cx="4560579" cy="2801497"/>
          </a:xfrm>
          <a:prstGeom prst="rect">
            <a:avLst/>
          </a:prstGeom>
        </p:spPr>
        <p:txBody>
          <a:bodyPr vert="horz" lIns="91440" tIns="45720" rIns="91440" bIns="45720" rtlCol="0">
            <a:normAutofit/>
          </a:bodyPr>
          <a:lstStyle>
            <a:lvl1pPr marL="342900" indent="-342900">
              <a:lnSpc>
                <a:spcPct val="100000"/>
              </a:lnSpc>
              <a:buFont typeface="Arial"/>
              <a:buChar char="•"/>
              <a:defRPr sz="1800">
                <a:solidFill>
                  <a:schemeClr val="bg1"/>
                </a:solidFill>
                <a:latin typeface="+mn-lt"/>
                <a:cs typeface="Arial"/>
              </a:defRPr>
            </a:lvl1pPr>
            <a:lvl2pPr marL="742950" indent="-285750">
              <a:lnSpc>
                <a:spcPct val="100000"/>
              </a:lnSpc>
              <a:buFont typeface="Arial"/>
              <a:buChar char="•"/>
              <a:defRPr sz="1800">
                <a:solidFill>
                  <a:schemeClr val="bg1"/>
                </a:solidFill>
                <a:latin typeface="+mn-lt"/>
                <a:cs typeface="Arial"/>
              </a:defRPr>
            </a:lvl2pPr>
            <a:lvl3pPr marL="1143000" indent="-228600">
              <a:lnSpc>
                <a:spcPct val="100000"/>
              </a:lnSpc>
              <a:buFont typeface="Arial"/>
              <a:buChar char="•"/>
              <a:defRPr sz="1800">
                <a:solidFill>
                  <a:schemeClr val="bg1"/>
                </a:solidFill>
                <a:latin typeface="+mn-lt"/>
                <a:cs typeface="Arial"/>
              </a:defRPr>
            </a:lvl3pPr>
            <a:lvl4pPr marL="1600200" indent="-228600">
              <a:lnSpc>
                <a:spcPct val="100000"/>
              </a:lnSpc>
              <a:buFont typeface="Arial"/>
              <a:buChar char="•"/>
              <a:defRPr sz="1800">
                <a:solidFill>
                  <a:schemeClr val="bg1"/>
                </a:solidFill>
                <a:latin typeface="+mn-lt"/>
                <a:cs typeface="Arial"/>
              </a:defRPr>
            </a:lvl4pPr>
            <a:lvl5pPr marL="2057400" indent="-228600">
              <a:lnSpc>
                <a:spcPct val="100000"/>
              </a:lnSpc>
              <a:buFont typeface="Arial"/>
              <a:buChar char="•"/>
              <a:defRPr sz="1800">
                <a:solidFill>
                  <a:schemeClr val="bg1"/>
                </a:solidFill>
                <a:latin typeface="+mn-lt"/>
                <a:cs typeface="Aria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Rectangle 12"/>
          <p:cNvSpPr/>
          <p:nvPr userDrawn="1"/>
        </p:nvSpPr>
        <p:spPr>
          <a:xfrm>
            <a:off x="-15847" y="486799"/>
            <a:ext cx="82664" cy="387197"/>
          </a:xfrm>
          <a:prstGeom prst="rect">
            <a:avLst/>
          </a:prstGeom>
          <a:solidFill>
            <a:srgbClr val="99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43360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with footer: 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56520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with footer: black">
    <p:bg>
      <p:bgPr>
        <a:solidFill>
          <a:srgbClr val="25262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270364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61892" y="634604"/>
            <a:ext cx="6802482" cy="85725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161892" y="1589938"/>
            <a:ext cx="6802482" cy="3215287"/>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93843513"/>
      </p:ext>
    </p:extLst>
  </p:cSld>
  <p:clrMap bg1="lt1" tx1="dk1" bg2="lt2" tx2="dk2" accent1="accent1" accent2="accent2" accent3="accent3" accent4="accent4" accent5="accent5" accent6="accent6" hlink="hlink" folHlink="folHlink"/>
  <p:sldLayoutIdLst>
    <p:sldLayoutId id="2147493469" r:id="rId1"/>
    <p:sldLayoutId id="2147493467" r:id="rId2"/>
    <p:sldLayoutId id="2147493478" r:id="rId3"/>
    <p:sldLayoutId id="2147493472" r:id="rId4"/>
    <p:sldLayoutId id="2147493457" r:id="rId5"/>
    <p:sldLayoutId id="2147493456" r:id="rId6"/>
    <p:sldLayoutId id="2147493474" r:id="rId7"/>
    <p:sldLayoutId id="2147493475" r:id="rId8"/>
    <p:sldLayoutId id="2147493476" r:id="rId9"/>
    <p:sldLayoutId id="2147493477" r:id="rId10"/>
  </p:sldLayoutIdLst>
  <p:txStyles>
    <p:titleStyle>
      <a:lvl1pPr algn="l" defTabSz="457200" rtl="0" eaLnBrk="1" latinLnBrk="0" hangingPunct="1">
        <a:spcBef>
          <a:spcPct val="0"/>
        </a:spcBef>
        <a:buNone/>
        <a:defRPr sz="3200" b="0" i="0" kern="100" spc="0">
          <a:solidFill>
            <a:schemeClr val="tx1"/>
          </a:solidFill>
          <a:latin typeface="+mj-lt"/>
          <a:ea typeface="+mj-ea"/>
          <a:cs typeface="Arial"/>
        </a:defRPr>
      </a:lvl1pPr>
    </p:titleStyle>
    <p:bodyStyle>
      <a:lvl1pPr marL="342900" indent="-342900" algn="l" defTabSz="457200" rtl="0" eaLnBrk="1" latinLnBrk="0" hangingPunct="1">
        <a:lnSpc>
          <a:spcPct val="100000"/>
        </a:lnSpc>
        <a:spcBef>
          <a:spcPts val="0"/>
        </a:spcBef>
        <a:spcAft>
          <a:spcPts val="1800"/>
        </a:spcAft>
        <a:buClr>
          <a:schemeClr val="tx1">
            <a:lumMod val="50000"/>
            <a:lumOff val="50000"/>
          </a:schemeClr>
        </a:buClr>
        <a:buSzPct val="100000"/>
        <a:buFont typeface="Wingdings" charset="2"/>
        <a:buChar char="§"/>
        <a:defRPr sz="1800" kern="1200">
          <a:solidFill>
            <a:schemeClr val="tx1"/>
          </a:solidFill>
          <a:latin typeface="+mn-lt"/>
          <a:ea typeface="+mn-ea"/>
          <a:cs typeface="Arial"/>
        </a:defRPr>
      </a:lvl1pPr>
      <a:lvl2pPr marL="742950" indent="-285750" algn="l" defTabSz="457200" rtl="0" eaLnBrk="1" latinLnBrk="0" hangingPunct="1">
        <a:lnSpc>
          <a:spcPct val="100000"/>
        </a:lnSpc>
        <a:spcBef>
          <a:spcPts val="0"/>
        </a:spcBef>
        <a:spcAft>
          <a:spcPts val="1800"/>
        </a:spcAft>
        <a:buFont typeface="Arial"/>
        <a:buChar char="–"/>
        <a:defRPr sz="1800" kern="1200">
          <a:solidFill>
            <a:schemeClr val="tx1"/>
          </a:solidFill>
          <a:latin typeface="+mn-lt"/>
          <a:ea typeface="+mn-ea"/>
          <a:cs typeface="Arial"/>
        </a:defRPr>
      </a:lvl2pPr>
      <a:lvl3pPr marL="1143000" indent="-228600" algn="l" defTabSz="457200" rtl="0" eaLnBrk="1" latinLnBrk="0" hangingPunct="1">
        <a:lnSpc>
          <a:spcPct val="100000"/>
        </a:lnSpc>
        <a:spcBef>
          <a:spcPts val="0"/>
        </a:spcBef>
        <a:spcAft>
          <a:spcPts val="1800"/>
        </a:spcAft>
        <a:buFont typeface="Arial"/>
        <a:buChar char="•"/>
        <a:defRPr sz="1800" kern="1200">
          <a:solidFill>
            <a:schemeClr val="tx1"/>
          </a:solidFill>
          <a:latin typeface="+mn-lt"/>
          <a:ea typeface="+mn-ea"/>
          <a:cs typeface="Arial"/>
        </a:defRPr>
      </a:lvl3pPr>
      <a:lvl4pPr marL="1600200" indent="-228600" algn="l" defTabSz="457200" rtl="0" eaLnBrk="1" latinLnBrk="0" hangingPunct="1">
        <a:lnSpc>
          <a:spcPct val="100000"/>
        </a:lnSpc>
        <a:spcBef>
          <a:spcPts val="0"/>
        </a:spcBef>
        <a:spcAft>
          <a:spcPts val="1800"/>
        </a:spcAft>
        <a:buFont typeface="Arial"/>
        <a:buChar char="–"/>
        <a:defRPr sz="1800" kern="1200">
          <a:solidFill>
            <a:schemeClr val="tx1"/>
          </a:solidFill>
          <a:latin typeface="+mn-lt"/>
          <a:ea typeface="+mn-ea"/>
          <a:cs typeface="Arial"/>
        </a:defRPr>
      </a:lvl4pPr>
      <a:lvl5pPr marL="2057400" indent="-228600" algn="l" defTabSz="457200" rtl="0" eaLnBrk="1" latinLnBrk="0" hangingPunct="1">
        <a:lnSpc>
          <a:spcPct val="100000"/>
        </a:lnSpc>
        <a:spcBef>
          <a:spcPts val="0"/>
        </a:spcBef>
        <a:spcAft>
          <a:spcPts val="1800"/>
        </a:spcAft>
        <a:buFont typeface="Arial"/>
        <a:buChar char="»"/>
        <a:defRPr sz="1800" kern="1200">
          <a:solidFill>
            <a:schemeClr val="tx1"/>
          </a:solidFill>
          <a:latin typeface="+mn-lt"/>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mailto:bterwill@iu.edu" TargetMode="Externa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5.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openxmlformats.org/officeDocument/2006/relationships/image" Target="../media/image18.svg"/><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mailto:mmeschi@iupui.edu" TargetMode="External"/><Relationship Id="rId1" Type="http://schemas.openxmlformats.org/officeDocument/2006/relationships/slideLayout" Target="../slideLayouts/slideLayout4.xml"/><Relationship Id="rId5" Type="http://schemas.openxmlformats.org/officeDocument/2006/relationships/hyperlink" Target="mailto:50iupui@iupui.edu" TargetMode="External"/><Relationship Id="rId4" Type="http://schemas.openxmlformats.org/officeDocument/2006/relationships/hyperlink" Target="https://brand.iu.edu/tools/marketing-lockup-app/emaillockup"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35.png"/></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4.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4.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1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mailto:rewood@iupui.edu" TargetMode="Externa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image" Target="../media/image6.tiff"/><Relationship Id="rId1" Type="http://schemas.openxmlformats.org/officeDocument/2006/relationships/slideLayout" Target="../slideLayouts/slideLayout5.xml"/><Relationship Id="rId5" Type="http://schemas.openxmlformats.org/officeDocument/2006/relationships/image" Target="../media/image9.tiff"/><Relationship Id="rId4" Type="http://schemas.openxmlformats.org/officeDocument/2006/relationships/image" Target="../media/image8.tif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53671" y="2766523"/>
            <a:ext cx="6683453" cy="1114494"/>
          </a:xfrm>
        </p:spPr>
        <p:txBody>
          <a:bodyPr anchor="t">
            <a:normAutofit/>
          </a:bodyPr>
          <a:lstStyle/>
          <a:p>
            <a:r>
              <a:rPr lang="en-US" sz="3200" dirty="0"/>
              <a:t>Style Guide</a:t>
            </a:r>
          </a:p>
        </p:txBody>
      </p:sp>
      <p:sp>
        <p:nvSpPr>
          <p:cNvPr id="4" name="Text Placeholder 3"/>
          <p:cNvSpPr>
            <a:spLocks noGrp="1"/>
          </p:cNvSpPr>
          <p:nvPr>
            <p:ph type="body" sz="quarter" idx="11"/>
          </p:nvPr>
        </p:nvSpPr>
        <p:spPr>
          <a:xfrm>
            <a:off x="1581462" y="2443859"/>
            <a:ext cx="6683454" cy="252412"/>
          </a:xfrm>
        </p:spPr>
        <p:txBody>
          <a:bodyPr/>
          <a:lstStyle/>
          <a:p>
            <a:r>
              <a:rPr lang="en-US" cap="small" dirty="0"/>
              <a:t>50</a:t>
            </a:r>
            <a:r>
              <a:rPr lang="en-US" cap="small" baseline="30000" dirty="0"/>
              <a:t>th</a:t>
            </a:r>
            <a:r>
              <a:rPr lang="en-US" cap="small" dirty="0"/>
              <a:t> Anniversary</a:t>
            </a:r>
          </a:p>
        </p:txBody>
      </p:sp>
    </p:spTree>
    <p:extLst>
      <p:ext uri="{BB962C8B-B14F-4D97-AF65-F5344CB8AC3E}">
        <p14:creationId xmlns:p14="http://schemas.microsoft.com/office/powerpoint/2010/main" val="9190174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B9745D-36C0-4AB6-AF64-B82E04AB9076}"/>
              </a:ext>
            </a:extLst>
          </p:cNvPr>
          <p:cNvSpPr>
            <a:spLocks noGrp="1"/>
          </p:cNvSpPr>
          <p:nvPr>
            <p:ph type="ctrTitle"/>
          </p:nvPr>
        </p:nvSpPr>
        <p:spPr/>
        <p:txBody>
          <a:bodyPr/>
          <a:lstStyle/>
          <a:p>
            <a:r>
              <a:rPr lang="en-US" dirty="0"/>
              <a:t>Contact</a:t>
            </a:r>
          </a:p>
        </p:txBody>
      </p:sp>
      <p:sp>
        <p:nvSpPr>
          <p:cNvPr id="8" name="Content Placeholder 3">
            <a:extLst>
              <a:ext uri="{FF2B5EF4-FFF2-40B4-BE49-F238E27FC236}">
                <a16:creationId xmlns:a16="http://schemas.microsoft.com/office/drawing/2014/main" id="{385395FF-93D0-45B7-A858-6F2FE57D163C}"/>
              </a:ext>
            </a:extLst>
          </p:cNvPr>
          <p:cNvSpPr>
            <a:spLocks noGrp="1"/>
          </p:cNvSpPr>
          <p:nvPr>
            <p:ph idx="1"/>
          </p:nvPr>
        </p:nvSpPr>
        <p:spPr>
          <a:xfrm>
            <a:off x="518824" y="1629405"/>
            <a:ext cx="8015594" cy="2214050"/>
          </a:xfrm>
        </p:spPr>
        <p:txBody>
          <a:bodyPr>
            <a:normAutofit fontScale="85000" lnSpcReduction="10000"/>
          </a:bodyPr>
          <a:lstStyle/>
          <a:p>
            <a:pPr>
              <a:buFont typeface="Arial" panose="020B0604020202020204" pitchFamily="34" charset="0"/>
              <a:buChar char="•"/>
            </a:pPr>
            <a:r>
              <a:rPr lang="en-US" dirty="0"/>
              <a:t>For questions related to communicating about the IU Bicentennial Celebration:</a:t>
            </a:r>
          </a:p>
          <a:p>
            <a:pPr lvl="1">
              <a:lnSpc>
                <a:spcPct val="120000"/>
              </a:lnSpc>
              <a:spcAft>
                <a:spcPts val="0"/>
              </a:spcAft>
            </a:pPr>
            <a:r>
              <a:rPr lang="en-US" dirty="0"/>
              <a:t>Brittany </a:t>
            </a:r>
            <a:r>
              <a:rPr lang="en-US" dirty="0" err="1"/>
              <a:t>Terwilliger</a:t>
            </a:r>
            <a:r>
              <a:rPr lang="en-US" dirty="0"/>
              <a:t>, Office of the Bicentennial Communications and Marketing Manager</a:t>
            </a:r>
          </a:p>
          <a:p>
            <a:pPr marL="746125" lvl="1" indent="0">
              <a:lnSpc>
                <a:spcPct val="120000"/>
              </a:lnSpc>
              <a:spcAft>
                <a:spcPts val="0"/>
              </a:spcAft>
              <a:buNone/>
            </a:pPr>
            <a:r>
              <a:rPr lang="en-US" dirty="0">
                <a:hlinkClick r:id="rId2"/>
              </a:rPr>
              <a:t>bterwill@iu.edu</a:t>
            </a:r>
            <a:endParaRPr lang="en-US" dirty="0"/>
          </a:p>
          <a:p>
            <a:pPr marL="746125" lvl="1" indent="0">
              <a:lnSpc>
                <a:spcPct val="120000"/>
              </a:lnSpc>
              <a:spcAft>
                <a:spcPts val="0"/>
              </a:spcAft>
              <a:buNone/>
            </a:pPr>
            <a:r>
              <a:rPr lang="en-US" dirty="0"/>
              <a:t>812-855-8713</a:t>
            </a:r>
          </a:p>
          <a:p>
            <a:pPr marL="746125" lvl="1" indent="0">
              <a:lnSpc>
                <a:spcPct val="120000"/>
              </a:lnSpc>
              <a:spcAft>
                <a:spcPts val="0"/>
              </a:spcAft>
              <a:buNone/>
            </a:pPr>
            <a:endParaRPr lang="en-US" dirty="0"/>
          </a:p>
          <a:p>
            <a:pPr>
              <a:buFont typeface="Arial" panose="020B0604020202020204" pitchFamily="34" charset="0"/>
              <a:buChar char="•"/>
            </a:pPr>
            <a:r>
              <a:rPr lang="en-US" dirty="0"/>
              <a:t>For general questions about the IU Bicentennial Celebration:</a:t>
            </a:r>
          </a:p>
          <a:p>
            <a:pPr lvl="1"/>
            <a:r>
              <a:rPr lang="en-US" dirty="0"/>
              <a:t>iu200@IU.edu</a:t>
            </a:r>
          </a:p>
        </p:txBody>
      </p:sp>
      <p:pic>
        <p:nvPicPr>
          <p:cNvPr id="6" name="Picture 5">
            <a:extLst>
              <a:ext uri="{FF2B5EF4-FFF2-40B4-BE49-F238E27FC236}">
                <a16:creationId xmlns:a16="http://schemas.microsoft.com/office/drawing/2014/main" id="{64317149-F97C-FD49-AA56-9C3B6369EAEF}"/>
              </a:ext>
            </a:extLst>
          </p:cNvPr>
          <p:cNvPicPr>
            <a:picLocks noChangeAspect="1"/>
          </p:cNvPicPr>
          <p:nvPr/>
        </p:nvPicPr>
        <p:blipFill>
          <a:blip r:embed="rId3"/>
          <a:stretch>
            <a:fillRect/>
          </a:stretch>
        </p:blipFill>
        <p:spPr>
          <a:xfrm>
            <a:off x="5897687" y="2070846"/>
            <a:ext cx="3656671" cy="3325677"/>
          </a:xfrm>
          <a:prstGeom prst="rect">
            <a:avLst/>
          </a:prstGeom>
        </p:spPr>
      </p:pic>
    </p:spTree>
    <p:extLst>
      <p:ext uri="{BB962C8B-B14F-4D97-AF65-F5344CB8AC3E}">
        <p14:creationId xmlns:p14="http://schemas.microsoft.com/office/powerpoint/2010/main" val="17331577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5C150B-B0E1-4DF4-BC31-4FB747E51B16}"/>
              </a:ext>
            </a:extLst>
          </p:cNvPr>
          <p:cNvSpPr>
            <a:spLocks noGrp="1"/>
          </p:cNvSpPr>
          <p:nvPr>
            <p:ph type="title"/>
          </p:nvPr>
        </p:nvSpPr>
        <p:spPr>
          <a:xfrm>
            <a:off x="506694" y="1908764"/>
            <a:ext cx="8257478" cy="656910"/>
          </a:xfrm>
        </p:spPr>
        <p:txBody>
          <a:bodyPr/>
          <a:lstStyle/>
          <a:p>
            <a:r>
              <a:rPr lang="en-US" dirty="0"/>
              <a:t>IUPUI anniversary marketing lockups</a:t>
            </a:r>
          </a:p>
        </p:txBody>
      </p:sp>
      <p:sp>
        <p:nvSpPr>
          <p:cNvPr id="3" name="Text Placeholder 2">
            <a:extLst>
              <a:ext uri="{FF2B5EF4-FFF2-40B4-BE49-F238E27FC236}">
                <a16:creationId xmlns:a16="http://schemas.microsoft.com/office/drawing/2014/main" id="{D630F1F4-E207-4586-A87A-5B7000AA94F4}"/>
              </a:ext>
            </a:extLst>
          </p:cNvPr>
          <p:cNvSpPr>
            <a:spLocks noGrp="1"/>
          </p:cNvSpPr>
          <p:nvPr>
            <p:ph type="body" sz="quarter" idx="10"/>
          </p:nvPr>
        </p:nvSpPr>
        <p:spPr>
          <a:xfrm>
            <a:off x="593586" y="2565674"/>
            <a:ext cx="7703469" cy="1723014"/>
          </a:xfrm>
        </p:spPr>
        <p:txBody>
          <a:bodyPr anchor="t"/>
          <a:lstStyle/>
          <a:p>
            <a:r>
              <a:rPr lang="en-US" dirty="0"/>
              <a:t>Marketing lockups are to be used on print and digital marketing materials, apparel, and merchandise.</a:t>
            </a:r>
          </a:p>
        </p:txBody>
      </p:sp>
    </p:spTree>
    <p:extLst>
      <p:ext uri="{BB962C8B-B14F-4D97-AF65-F5344CB8AC3E}">
        <p14:creationId xmlns:p14="http://schemas.microsoft.com/office/powerpoint/2010/main" val="9001531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F3A77E-9823-4421-9B36-CB0DE74548A0}"/>
              </a:ext>
            </a:extLst>
          </p:cNvPr>
          <p:cNvSpPr>
            <a:spLocks noGrp="1"/>
          </p:cNvSpPr>
          <p:nvPr>
            <p:ph type="title"/>
          </p:nvPr>
        </p:nvSpPr>
        <p:spPr>
          <a:xfrm>
            <a:off x="525303" y="258063"/>
            <a:ext cx="6480408" cy="779318"/>
          </a:xfrm>
        </p:spPr>
        <p:txBody>
          <a:bodyPr/>
          <a:lstStyle/>
          <a:p>
            <a:r>
              <a:rPr lang="en-US" dirty="0"/>
              <a:t>IUPUI anniversary marketing lockup</a:t>
            </a:r>
          </a:p>
        </p:txBody>
      </p:sp>
      <p:pic>
        <p:nvPicPr>
          <p:cNvPr id="4" name="Picture 3" descr="A picture containing object&#10;&#10;Description generated with high confidence">
            <a:extLst>
              <a:ext uri="{FF2B5EF4-FFF2-40B4-BE49-F238E27FC236}">
                <a16:creationId xmlns:a16="http://schemas.microsoft.com/office/drawing/2014/main" id="{BA4C5507-6AF7-498F-A7A8-B60089A2FA7A}"/>
              </a:ext>
            </a:extLst>
          </p:cNvPr>
          <p:cNvPicPr>
            <a:picLocks noChangeAspect="1"/>
          </p:cNvPicPr>
          <p:nvPr/>
        </p:nvPicPr>
        <p:blipFill>
          <a:blip r:embed="rId3"/>
          <a:stretch>
            <a:fillRect/>
          </a:stretch>
        </p:blipFill>
        <p:spPr>
          <a:xfrm>
            <a:off x="1724216" y="1561360"/>
            <a:ext cx="1603251" cy="2200660"/>
          </a:xfrm>
          <a:prstGeom prst="rect">
            <a:avLst/>
          </a:prstGeom>
        </p:spPr>
      </p:pic>
      <p:pic>
        <p:nvPicPr>
          <p:cNvPr id="6" name="Picture 5" descr="A close up of a sign&#10;&#10;Description generated with very high confidence">
            <a:extLst>
              <a:ext uri="{FF2B5EF4-FFF2-40B4-BE49-F238E27FC236}">
                <a16:creationId xmlns:a16="http://schemas.microsoft.com/office/drawing/2014/main" id="{ACA13420-009C-47CD-A212-01111A00048E}"/>
              </a:ext>
            </a:extLst>
          </p:cNvPr>
          <p:cNvPicPr>
            <a:picLocks noChangeAspect="1"/>
          </p:cNvPicPr>
          <p:nvPr/>
        </p:nvPicPr>
        <p:blipFill>
          <a:blip r:embed="rId4"/>
          <a:stretch>
            <a:fillRect/>
          </a:stretch>
        </p:blipFill>
        <p:spPr>
          <a:xfrm>
            <a:off x="5085882" y="1893018"/>
            <a:ext cx="2697485" cy="1057658"/>
          </a:xfrm>
          <a:prstGeom prst="rect">
            <a:avLst/>
          </a:prstGeom>
        </p:spPr>
      </p:pic>
    </p:spTree>
    <p:extLst>
      <p:ext uri="{BB962C8B-B14F-4D97-AF65-F5344CB8AC3E}">
        <p14:creationId xmlns:p14="http://schemas.microsoft.com/office/powerpoint/2010/main" val="31216819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5C150B-B0E1-4DF4-BC31-4FB747E51B16}"/>
              </a:ext>
            </a:extLst>
          </p:cNvPr>
          <p:cNvSpPr>
            <a:spLocks noGrp="1"/>
          </p:cNvSpPr>
          <p:nvPr>
            <p:ph type="title"/>
          </p:nvPr>
        </p:nvSpPr>
        <p:spPr>
          <a:xfrm>
            <a:off x="506694" y="1904080"/>
            <a:ext cx="6802482" cy="656910"/>
          </a:xfrm>
        </p:spPr>
        <p:txBody>
          <a:bodyPr/>
          <a:lstStyle/>
          <a:p>
            <a:r>
              <a:rPr lang="en-US" dirty="0"/>
              <a:t>IUPUI spirit mark</a:t>
            </a:r>
          </a:p>
        </p:txBody>
      </p:sp>
      <p:sp>
        <p:nvSpPr>
          <p:cNvPr id="3" name="Text Placeholder 2">
            <a:extLst>
              <a:ext uri="{FF2B5EF4-FFF2-40B4-BE49-F238E27FC236}">
                <a16:creationId xmlns:a16="http://schemas.microsoft.com/office/drawing/2014/main" id="{D630F1F4-E207-4586-A87A-5B7000AA94F4}"/>
              </a:ext>
            </a:extLst>
          </p:cNvPr>
          <p:cNvSpPr>
            <a:spLocks noGrp="1"/>
          </p:cNvSpPr>
          <p:nvPr>
            <p:ph type="body" sz="quarter" idx="10"/>
          </p:nvPr>
        </p:nvSpPr>
        <p:spPr>
          <a:xfrm>
            <a:off x="593586" y="2560990"/>
            <a:ext cx="7703469" cy="1723014"/>
          </a:xfrm>
        </p:spPr>
        <p:txBody>
          <a:bodyPr anchor="t"/>
          <a:lstStyle/>
          <a:p>
            <a:r>
              <a:rPr lang="en-US" dirty="0"/>
              <a:t>The IUPUI spirit mark may be on print and digital marketing materials, apparel, and merchandise. IUPUI spirit marks are to be used in conjunction with the campus or unit marketing lockup.</a:t>
            </a:r>
          </a:p>
        </p:txBody>
      </p:sp>
    </p:spTree>
    <p:extLst>
      <p:ext uri="{BB962C8B-B14F-4D97-AF65-F5344CB8AC3E}">
        <p14:creationId xmlns:p14="http://schemas.microsoft.com/office/powerpoint/2010/main" val="6585058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F3A77E-9823-4421-9B36-CB0DE74548A0}"/>
              </a:ext>
            </a:extLst>
          </p:cNvPr>
          <p:cNvSpPr>
            <a:spLocks noGrp="1"/>
          </p:cNvSpPr>
          <p:nvPr>
            <p:ph type="title"/>
          </p:nvPr>
        </p:nvSpPr>
        <p:spPr>
          <a:xfrm>
            <a:off x="525303" y="258063"/>
            <a:ext cx="4560579" cy="779318"/>
          </a:xfrm>
        </p:spPr>
        <p:txBody>
          <a:bodyPr/>
          <a:lstStyle/>
          <a:p>
            <a:r>
              <a:rPr lang="en-US" dirty="0"/>
              <a:t>IUPUI spirit mark</a:t>
            </a:r>
          </a:p>
        </p:txBody>
      </p:sp>
      <p:pic>
        <p:nvPicPr>
          <p:cNvPr id="5" name="Picture 4" descr="A close up of a sign&#10;&#10;Description generated with very high confidence">
            <a:extLst>
              <a:ext uri="{FF2B5EF4-FFF2-40B4-BE49-F238E27FC236}">
                <a16:creationId xmlns:a16="http://schemas.microsoft.com/office/drawing/2014/main" id="{B0ECBFF0-10D7-45B9-AA55-94B5D03F0CDE}"/>
              </a:ext>
            </a:extLst>
          </p:cNvPr>
          <p:cNvPicPr>
            <a:picLocks noChangeAspect="1"/>
          </p:cNvPicPr>
          <p:nvPr/>
        </p:nvPicPr>
        <p:blipFill>
          <a:blip r:embed="rId2"/>
          <a:stretch>
            <a:fillRect/>
          </a:stretch>
        </p:blipFill>
        <p:spPr>
          <a:xfrm>
            <a:off x="142875" y="1428773"/>
            <a:ext cx="2857500" cy="2857500"/>
          </a:xfrm>
          <a:prstGeom prst="rect">
            <a:avLst/>
          </a:prstGeom>
        </p:spPr>
      </p:pic>
      <p:pic>
        <p:nvPicPr>
          <p:cNvPr id="8" name="Picture 7" descr="A close up of a sign&#10;&#10;Description generated with high confidence">
            <a:extLst>
              <a:ext uri="{FF2B5EF4-FFF2-40B4-BE49-F238E27FC236}">
                <a16:creationId xmlns:a16="http://schemas.microsoft.com/office/drawing/2014/main" id="{96352C64-4A4F-4A0F-8D7C-393298A792AD}"/>
              </a:ext>
            </a:extLst>
          </p:cNvPr>
          <p:cNvPicPr>
            <a:picLocks noChangeAspect="1"/>
          </p:cNvPicPr>
          <p:nvPr/>
        </p:nvPicPr>
        <p:blipFill>
          <a:blip r:embed="rId3"/>
          <a:stretch>
            <a:fillRect/>
          </a:stretch>
        </p:blipFill>
        <p:spPr>
          <a:xfrm>
            <a:off x="3143250" y="1428773"/>
            <a:ext cx="2857500" cy="2857500"/>
          </a:xfrm>
          <a:prstGeom prst="rect">
            <a:avLst/>
          </a:prstGeom>
        </p:spPr>
      </p:pic>
      <p:sp>
        <p:nvSpPr>
          <p:cNvPr id="6" name="Rectangle 5">
            <a:extLst>
              <a:ext uri="{FF2B5EF4-FFF2-40B4-BE49-F238E27FC236}">
                <a16:creationId xmlns:a16="http://schemas.microsoft.com/office/drawing/2014/main" id="{D9821C05-4D0C-4C4D-9EBB-B75F21F397DB}"/>
              </a:ext>
            </a:extLst>
          </p:cNvPr>
          <p:cNvSpPr/>
          <p:nvPr/>
        </p:nvSpPr>
        <p:spPr>
          <a:xfrm>
            <a:off x="6143625" y="0"/>
            <a:ext cx="3000375" cy="5143500"/>
          </a:xfrm>
          <a:prstGeom prst="rect">
            <a:avLst/>
          </a:prstGeom>
          <a:solidFill>
            <a:srgbClr val="99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E148F8E1-A699-48C9-840A-D9F4F0176FA5}"/>
              </a:ext>
            </a:extLst>
          </p:cNvPr>
          <p:cNvPicPr>
            <a:picLocks noChangeAspect="1"/>
          </p:cNvPicPr>
          <p:nvPr/>
        </p:nvPicPr>
        <p:blipFill>
          <a:blip r:embed="rId4"/>
          <a:stretch>
            <a:fillRect/>
          </a:stretch>
        </p:blipFill>
        <p:spPr>
          <a:xfrm>
            <a:off x="6143625" y="1428773"/>
            <a:ext cx="2857500" cy="2857500"/>
          </a:xfrm>
          <a:prstGeom prst="rect">
            <a:avLst/>
          </a:prstGeom>
        </p:spPr>
      </p:pic>
    </p:spTree>
    <p:extLst>
      <p:ext uri="{BB962C8B-B14F-4D97-AF65-F5344CB8AC3E}">
        <p14:creationId xmlns:p14="http://schemas.microsoft.com/office/powerpoint/2010/main" val="19592331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5C150B-B0E1-4DF4-BC31-4FB747E51B16}"/>
              </a:ext>
            </a:extLst>
          </p:cNvPr>
          <p:cNvSpPr>
            <a:spLocks noGrp="1"/>
          </p:cNvSpPr>
          <p:nvPr>
            <p:ph type="title"/>
          </p:nvPr>
        </p:nvSpPr>
        <p:spPr>
          <a:xfrm>
            <a:off x="506694" y="1904073"/>
            <a:ext cx="6802482" cy="656910"/>
          </a:xfrm>
        </p:spPr>
        <p:txBody>
          <a:bodyPr/>
          <a:lstStyle/>
          <a:p>
            <a:r>
              <a:rPr lang="en-US" dirty="0"/>
              <a:t>Tagline</a:t>
            </a:r>
          </a:p>
        </p:txBody>
      </p:sp>
      <p:sp>
        <p:nvSpPr>
          <p:cNvPr id="3" name="Text Placeholder 2">
            <a:extLst>
              <a:ext uri="{FF2B5EF4-FFF2-40B4-BE49-F238E27FC236}">
                <a16:creationId xmlns:a16="http://schemas.microsoft.com/office/drawing/2014/main" id="{D630F1F4-E207-4586-A87A-5B7000AA94F4}"/>
              </a:ext>
            </a:extLst>
          </p:cNvPr>
          <p:cNvSpPr>
            <a:spLocks noGrp="1"/>
          </p:cNvSpPr>
          <p:nvPr>
            <p:ph type="body" sz="quarter" idx="10"/>
          </p:nvPr>
        </p:nvSpPr>
        <p:spPr>
          <a:xfrm>
            <a:off x="593586" y="2560983"/>
            <a:ext cx="7703469" cy="1723014"/>
          </a:xfrm>
        </p:spPr>
        <p:txBody>
          <a:bodyPr anchor="t"/>
          <a:lstStyle/>
          <a:p>
            <a:r>
              <a:rPr lang="en-US" dirty="0"/>
              <a:t>The IUPUI 50</a:t>
            </a:r>
            <a:r>
              <a:rPr lang="en-US" baseline="30000" dirty="0"/>
              <a:t>th</a:t>
            </a:r>
            <a:r>
              <a:rPr lang="en-US" dirty="0"/>
              <a:t> Anniversary tagline is:</a:t>
            </a:r>
          </a:p>
          <a:p>
            <a:r>
              <a:rPr lang="en-US" sz="2400" dirty="0">
                <a:solidFill>
                  <a:schemeClr val="bg1"/>
                </a:solidFill>
              </a:rPr>
              <a:t>Fifty years in Indy. Countless success stories.</a:t>
            </a:r>
          </a:p>
        </p:txBody>
      </p:sp>
    </p:spTree>
    <p:extLst>
      <p:ext uri="{BB962C8B-B14F-4D97-AF65-F5344CB8AC3E}">
        <p14:creationId xmlns:p14="http://schemas.microsoft.com/office/powerpoint/2010/main" val="12488650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252626"/>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5C150B-B0E1-4DF4-BC31-4FB747E51B16}"/>
              </a:ext>
            </a:extLst>
          </p:cNvPr>
          <p:cNvSpPr>
            <a:spLocks noGrp="1"/>
          </p:cNvSpPr>
          <p:nvPr>
            <p:ph type="ctrTitle"/>
          </p:nvPr>
        </p:nvSpPr>
        <p:spPr/>
        <p:txBody>
          <a:bodyPr/>
          <a:lstStyle/>
          <a:p>
            <a:r>
              <a:rPr lang="en-US" dirty="0"/>
              <a:t>Tagline usage</a:t>
            </a:r>
          </a:p>
        </p:txBody>
      </p:sp>
      <p:sp>
        <p:nvSpPr>
          <p:cNvPr id="4" name="Subtitle 3">
            <a:extLst>
              <a:ext uri="{FF2B5EF4-FFF2-40B4-BE49-F238E27FC236}">
                <a16:creationId xmlns:a16="http://schemas.microsoft.com/office/drawing/2014/main" id="{547B3F7C-8CCD-40BC-AF48-2A7080062626}"/>
              </a:ext>
            </a:extLst>
          </p:cNvPr>
          <p:cNvSpPr>
            <a:spLocks noGrp="1"/>
          </p:cNvSpPr>
          <p:nvPr>
            <p:ph type="subTitle" idx="1"/>
          </p:nvPr>
        </p:nvSpPr>
        <p:spPr/>
        <p:txBody>
          <a:bodyPr/>
          <a:lstStyle/>
          <a:p>
            <a:pPr>
              <a:buFont typeface="Arial" panose="020B0604020202020204" pitchFamily="34" charset="0"/>
              <a:buChar char="•"/>
            </a:pPr>
            <a:r>
              <a:rPr lang="en-US" dirty="0"/>
              <a:t>The 50</a:t>
            </a:r>
            <a:r>
              <a:rPr lang="en-US" baseline="30000" dirty="0"/>
              <a:t>th</a:t>
            </a:r>
            <a:r>
              <a:rPr lang="en-US" dirty="0"/>
              <a:t> Anniversary tagline can be use in conjunction with the </a:t>
            </a:r>
            <a:br>
              <a:rPr lang="en-US" dirty="0"/>
            </a:br>
            <a:r>
              <a:rPr lang="en-US" dirty="0"/>
              <a:t>IUPUI spirit mark.</a:t>
            </a:r>
          </a:p>
          <a:p>
            <a:pPr>
              <a:buFont typeface="Arial" panose="020B0604020202020204" pitchFamily="34" charset="0"/>
              <a:buChar char="•"/>
            </a:pPr>
            <a:r>
              <a:rPr lang="en-US" dirty="0"/>
              <a:t>The 50</a:t>
            </a:r>
            <a:r>
              <a:rPr lang="en-US" baseline="30000" dirty="0"/>
              <a:t>th</a:t>
            </a:r>
            <a:r>
              <a:rPr lang="en-US" dirty="0"/>
              <a:t> Anniversary tagline cannot be used with the IUPUI marketing lockups.  Only “Fulfilling the Promise”  can be combined with official university lockups.</a:t>
            </a:r>
          </a:p>
        </p:txBody>
      </p:sp>
      <p:sp>
        <p:nvSpPr>
          <p:cNvPr id="3" name="Text Placeholder 2">
            <a:extLst>
              <a:ext uri="{FF2B5EF4-FFF2-40B4-BE49-F238E27FC236}">
                <a16:creationId xmlns:a16="http://schemas.microsoft.com/office/drawing/2014/main" id="{D630F1F4-E207-4586-A87A-5B7000AA94F4}"/>
              </a:ext>
            </a:extLst>
          </p:cNvPr>
          <p:cNvSpPr>
            <a:spLocks noGrp="1"/>
          </p:cNvSpPr>
          <p:nvPr>
            <p:ph type="body" sz="quarter" idx="10"/>
          </p:nvPr>
        </p:nvSpPr>
        <p:spPr/>
        <p:txBody>
          <a:bodyPr anchor="t"/>
          <a:lstStyle/>
          <a:p>
            <a:endParaRPr lang="en-US" dirty="0"/>
          </a:p>
        </p:txBody>
      </p:sp>
    </p:spTree>
    <p:extLst>
      <p:ext uri="{BB962C8B-B14F-4D97-AF65-F5344CB8AC3E}">
        <p14:creationId xmlns:p14="http://schemas.microsoft.com/office/powerpoint/2010/main" val="42282605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32FB0B-40A0-4CB6-B000-F5FCDCE73362}"/>
              </a:ext>
            </a:extLst>
          </p:cNvPr>
          <p:cNvSpPr>
            <a:spLocks noGrp="1"/>
          </p:cNvSpPr>
          <p:nvPr>
            <p:ph type="ctrTitle"/>
          </p:nvPr>
        </p:nvSpPr>
        <p:spPr>
          <a:xfrm>
            <a:off x="529827" y="773137"/>
            <a:ext cx="8004391" cy="699065"/>
          </a:xfrm>
        </p:spPr>
        <p:txBody>
          <a:bodyPr/>
          <a:lstStyle/>
          <a:p>
            <a:r>
              <a:rPr lang="en-US" dirty="0"/>
              <a:t>Tagline with the IUPUI spirit mark</a:t>
            </a:r>
          </a:p>
        </p:txBody>
      </p:sp>
      <p:sp>
        <p:nvSpPr>
          <p:cNvPr id="3" name="Text Placeholder 2">
            <a:extLst>
              <a:ext uri="{FF2B5EF4-FFF2-40B4-BE49-F238E27FC236}">
                <a16:creationId xmlns:a16="http://schemas.microsoft.com/office/drawing/2014/main" id="{17CCC9F8-71A4-4AE2-8827-5A7516520AA5}"/>
              </a:ext>
            </a:extLst>
          </p:cNvPr>
          <p:cNvSpPr>
            <a:spLocks noGrp="1"/>
          </p:cNvSpPr>
          <p:nvPr>
            <p:ph type="body" sz="quarter" idx="10"/>
          </p:nvPr>
        </p:nvSpPr>
        <p:spPr/>
        <p:txBody>
          <a:bodyPr/>
          <a:lstStyle/>
          <a:p>
            <a:endParaRPr lang="en-US"/>
          </a:p>
        </p:txBody>
      </p:sp>
      <p:pic>
        <p:nvPicPr>
          <p:cNvPr id="7" name="Picture 6" descr="A close up of a sign&#10;&#10;Description generated with very high confidence">
            <a:extLst>
              <a:ext uri="{FF2B5EF4-FFF2-40B4-BE49-F238E27FC236}">
                <a16:creationId xmlns:a16="http://schemas.microsoft.com/office/drawing/2014/main" id="{013E9DBA-ED65-4F39-A2FF-44E0BAD2CA69}"/>
              </a:ext>
            </a:extLst>
          </p:cNvPr>
          <p:cNvPicPr>
            <a:picLocks noChangeAspect="1"/>
          </p:cNvPicPr>
          <p:nvPr/>
        </p:nvPicPr>
        <p:blipFill>
          <a:blip r:embed="rId2"/>
          <a:stretch>
            <a:fillRect/>
          </a:stretch>
        </p:blipFill>
        <p:spPr>
          <a:xfrm>
            <a:off x="728782" y="1580275"/>
            <a:ext cx="2721901" cy="2721901"/>
          </a:xfrm>
          <a:prstGeom prst="rect">
            <a:avLst/>
          </a:prstGeom>
        </p:spPr>
      </p:pic>
      <p:pic>
        <p:nvPicPr>
          <p:cNvPr id="5" name="Picture 4">
            <a:extLst>
              <a:ext uri="{FF2B5EF4-FFF2-40B4-BE49-F238E27FC236}">
                <a16:creationId xmlns:a16="http://schemas.microsoft.com/office/drawing/2014/main" id="{5AF386F0-EDE2-4838-A97A-F1F090344015}"/>
              </a:ext>
            </a:extLst>
          </p:cNvPr>
          <p:cNvPicPr>
            <a:picLocks noChangeAspect="1"/>
          </p:cNvPicPr>
          <p:nvPr/>
        </p:nvPicPr>
        <p:blipFill>
          <a:blip r:embed="rId3"/>
          <a:stretch>
            <a:fillRect/>
          </a:stretch>
        </p:blipFill>
        <p:spPr>
          <a:xfrm>
            <a:off x="3883616" y="2571751"/>
            <a:ext cx="4650802" cy="1199494"/>
          </a:xfrm>
          <a:prstGeom prst="rect">
            <a:avLst/>
          </a:prstGeom>
        </p:spPr>
      </p:pic>
    </p:spTree>
    <p:extLst>
      <p:ext uri="{BB962C8B-B14F-4D97-AF65-F5344CB8AC3E}">
        <p14:creationId xmlns:p14="http://schemas.microsoft.com/office/powerpoint/2010/main" val="10083565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2D0847-59CF-4705-9032-C4724C49A931}"/>
              </a:ext>
            </a:extLst>
          </p:cNvPr>
          <p:cNvSpPr>
            <a:spLocks noGrp="1"/>
          </p:cNvSpPr>
          <p:nvPr>
            <p:ph type="ctrTitle"/>
          </p:nvPr>
        </p:nvSpPr>
        <p:spPr/>
        <p:txBody>
          <a:bodyPr/>
          <a:lstStyle/>
          <a:p>
            <a:r>
              <a:rPr lang="en-US" dirty="0"/>
              <a:t>Sizing and spacing the IUPUI spirit marks</a:t>
            </a:r>
          </a:p>
        </p:txBody>
      </p:sp>
      <p:sp>
        <p:nvSpPr>
          <p:cNvPr id="3" name="Text Placeholder 2">
            <a:extLst>
              <a:ext uri="{FF2B5EF4-FFF2-40B4-BE49-F238E27FC236}">
                <a16:creationId xmlns:a16="http://schemas.microsoft.com/office/drawing/2014/main" id="{DC4B2E6D-63B5-4519-8919-A77F6A0ECB88}"/>
              </a:ext>
            </a:extLst>
          </p:cNvPr>
          <p:cNvSpPr>
            <a:spLocks noGrp="1"/>
          </p:cNvSpPr>
          <p:nvPr>
            <p:ph type="body" sz="quarter" idx="10"/>
          </p:nvPr>
        </p:nvSpPr>
        <p:spPr/>
        <p:txBody>
          <a:bodyPr/>
          <a:lstStyle/>
          <a:p>
            <a:endParaRPr lang="en-US"/>
          </a:p>
        </p:txBody>
      </p:sp>
      <p:grpSp>
        <p:nvGrpSpPr>
          <p:cNvPr id="15" name="Group 14">
            <a:extLst>
              <a:ext uri="{FF2B5EF4-FFF2-40B4-BE49-F238E27FC236}">
                <a16:creationId xmlns:a16="http://schemas.microsoft.com/office/drawing/2014/main" id="{CD0815B0-C932-4B05-B57B-D3AA2E8E1937}"/>
              </a:ext>
            </a:extLst>
          </p:cNvPr>
          <p:cNvGrpSpPr/>
          <p:nvPr/>
        </p:nvGrpSpPr>
        <p:grpSpPr>
          <a:xfrm>
            <a:off x="529827" y="2068542"/>
            <a:ext cx="3847902" cy="1339636"/>
            <a:chOff x="529827" y="1626432"/>
            <a:chExt cx="1937563" cy="674557"/>
          </a:xfrm>
        </p:grpSpPr>
        <p:pic>
          <p:nvPicPr>
            <p:cNvPr id="5" name="Picture 4" descr="A close up of a sign&#10;&#10;Description generated with very high confidence">
              <a:extLst>
                <a:ext uri="{FF2B5EF4-FFF2-40B4-BE49-F238E27FC236}">
                  <a16:creationId xmlns:a16="http://schemas.microsoft.com/office/drawing/2014/main" id="{438F662D-9660-420F-8ACE-B06691800339}"/>
                </a:ext>
              </a:extLst>
            </p:cNvPr>
            <p:cNvPicPr>
              <a:picLocks noChangeAspect="1"/>
            </p:cNvPicPr>
            <p:nvPr/>
          </p:nvPicPr>
          <p:blipFill>
            <a:blip r:embed="rId3"/>
            <a:stretch>
              <a:fillRect/>
            </a:stretch>
          </p:blipFill>
          <p:spPr>
            <a:xfrm>
              <a:off x="529827" y="1626432"/>
              <a:ext cx="674557" cy="674557"/>
            </a:xfrm>
            <a:prstGeom prst="rect">
              <a:avLst/>
            </a:prstGeom>
          </p:spPr>
        </p:pic>
        <p:sp>
          <p:nvSpPr>
            <p:cNvPr id="8" name="Right Bracket 7">
              <a:extLst>
                <a:ext uri="{FF2B5EF4-FFF2-40B4-BE49-F238E27FC236}">
                  <a16:creationId xmlns:a16="http://schemas.microsoft.com/office/drawing/2014/main" id="{ABFA3B20-C720-4782-AEF9-5793347D2F61}"/>
                </a:ext>
              </a:extLst>
            </p:cNvPr>
            <p:cNvSpPr/>
            <p:nvPr/>
          </p:nvSpPr>
          <p:spPr>
            <a:xfrm>
              <a:off x="1204385" y="1675674"/>
              <a:ext cx="116416" cy="576072"/>
            </a:xfrm>
            <a:prstGeom prst="rightBracket">
              <a:avLst/>
            </a:prstGeom>
            <a:ln w="12700">
              <a:solidFill>
                <a:srgbClr val="382E2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 name="TextBox 8">
              <a:extLst>
                <a:ext uri="{FF2B5EF4-FFF2-40B4-BE49-F238E27FC236}">
                  <a16:creationId xmlns:a16="http://schemas.microsoft.com/office/drawing/2014/main" id="{18D12CFE-7398-41DB-947E-CB893649CAF2}"/>
                </a:ext>
              </a:extLst>
            </p:cNvPr>
            <p:cNvSpPr txBox="1"/>
            <p:nvPr/>
          </p:nvSpPr>
          <p:spPr>
            <a:xfrm>
              <a:off x="1370615" y="1748266"/>
              <a:ext cx="1096775" cy="430887"/>
            </a:xfrm>
            <a:prstGeom prst="rect">
              <a:avLst/>
            </a:prstGeom>
            <a:noFill/>
          </p:spPr>
          <p:txBody>
            <a:bodyPr wrap="none" rtlCol="0">
              <a:spAutoFit/>
            </a:bodyPr>
            <a:lstStyle/>
            <a:p>
              <a:r>
                <a:rPr lang="en-US" sz="1100" dirty="0"/>
                <a:t>Minimum size</a:t>
              </a:r>
            </a:p>
            <a:p>
              <a:r>
                <a:rPr lang="en-US" sz="1100" dirty="0"/>
                <a:t>0.625”</a:t>
              </a:r>
            </a:p>
          </p:txBody>
        </p:sp>
      </p:grpSp>
      <p:grpSp>
        <p:nvGrpSpPr>
          <p:cNvPr id="41" name="Group 40">
            <a:extLst>
              <a:ext uri="{FF2B5EF4-FFF2-40B4-BE49-F238E27FC236}">
                <a16:creationId xmlns:a16="http://schemas.microsoft.com/office/drawing/2014/main" id="{C5BFB9B8-4C0F-4886-81E1-BC7CF98F7DDE}"/>
              </a:ext>
            </a:extLst>
          </p:cNvPr>
          <p:cNvGrpSpPr/>
          <p:nvPr/>
        </p:nvGrpSpPr>
        <p:grpSpPr>
          <a:xfrm>
            <a:off x="5302378" y="1951912"/>
            <a:ext cx="1435067" cy="1438116"/>
            <a:chOff x="475388" y="2722767"/>
            <a:chExt cx="1435067" cy="1438116"/>
          </a:xfrm>
        </p:grpSpPr>
        <p:pic>
          <p:nvPicPr>
            <p:cNvPr id="16" name="Picture 15" descr="A close up of a sign&#10;&#10;Description generated with very high confidence">
              <a:extLst>
                <a:ext uri="{FF2B5EF4-FFF2-40B4-BE49-F238E27FC236}">
                  <a16:creationId xmlns:a16="http://schemas.microsoft.com/office/drawing/2014/main" id="{3542780E-0772-4920-A156-44A99855FA53}"/>
                </a:ext>
              </a:extLst>
            </p:cNvPr>
            <p:cNvPicPr>
              <a:picLocks noChangeAspect="1"/>
            </p:cNvPicPr>
            <p:nvPr/>
          </p:nvPicPr>
          <p:blipFill>
            <a:blip r:embed="rId3"/>
            <a:stretch>
              <a:fillRect/>
            </a:stretch>
          </p:blipFill>
          <p:spPr>
            <a:xfrm>
              <a:off x="478122" y="2725663"/>
              <a:ext cx="1424995" cy="1424995"/>
            </a:xfrm>
            <a:prstGeom prst="rect">
              <a:avLst/>
            </a:prstGeom>
          </p:spPr>
        </p:pic>
        <p:sp>
          <p:nvSpPr>
            <p:cNvPr id="24" name="Rectangle 23">
              <a:extLst>
                <a:ext uri="{FF2B5EF4-FFF2-40B4-BE49-F238E27FC236}">
                  <a16:creationId xmlns:a16="http://schemas.microsoft.com/office/drawing/2014/main" id="{CF062237-AFFE-4BA9-A455-D3941D6D6E1C}"/>
                </a:ext>
              </a:extLst>
            </p:cNvPr>
            <p:cNvSpPr/>
            <p:nvPr/>
          </p:nvSpPr>
          <p:spPr>
            <a:xfrm rot="16200000">
              <a:off x="1132307" y="3390068"/>
              <a:ext cx="116627" cy="1424996"/>
            </a:xfrm>
            <a:prstGeom prst="rect">
              <a:avLst/>
            </a:prstGeom>
            <a:pattFill prst="ltDnDiag">
              <a:fgClr>
                <a:schemeClr val="bg1">
                  <a:lumMod val="50000"/>
                </a:schemeClr>
              </a:fgClr>
              <a:bgClr>
                <a:schemeClr val="bg1"/>
              </a:bgClr>
            </a:patt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DE69A5CD-593A-4162-983F-F0A834428B02}"/>
                </a:ext>
              </a:extLst>
            </p:cNvPr>
            <p:cNvSpPr/>
            <p:nvPr/>
          </p:nvSpPr>
          <p:spPr>
            <a:xfrm rot="16200000">
              <a:off x="1085603" y="2115288"/>
              <a:ext cx="109294" cy="1324251"/>
            </a:xfrm>
            <a:prstGeom prst="rect">
              <a:avLst/>
            </a:prstGeom>
            <a:pattFill prst="ltDnDiag">
              <a:fgClr>
                <a:schemeClr val="bg1">
                  <a:lumMod val="50000"/>
                </a:schemeClr>
              </a:fgClr>
              <a:bgClr>
                <a:schemeClr val="bg1"/>
              </a:bgClr>
            </a:patt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7" name="Graphic 16">
              <a:extLst>
                <a:ext uri="{FF2B5EF4-FFF2-40B4-BE49-F238E27FC236}">
                  <a16:creationId xmlns:a16="http://schemas.microsoft.com/office/drawing/2014/main" id="{E8A25A8B-23EF-4C5B-918B-30D3EE47E63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45263" y="4044254"/>
              <a:ext cx="90711" cy="116629"/>
            </a:xfrm>
            <a:prstGeom prst="rect">
              <a:avLst/>
            </a:prstGeom>
          </p:spPr>
        </p:pic>
        <p:pic>
          <p:nvPicPr>
            <p:cNvPr id="18" name="Graphic 17">
              <a:extLst>
                <a:ext uri="{FF2B5EF4-FFF2-40B4-BE49-F238E27FC236}">
                  <a16:creationId xmlns:a16="http://schemas.microsoft.com/office/drawing/2014/main" id="{82F75BC4-A82F-405D-B6E1-239DD00104A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a:off x="1153859" y="2722768"/>
              <a:ext cx="90711" cy="116629"/>
            </a:xfrm>
            <a:prstGeom prst="rect">
              <a:avLst/>
            </a:prstGeom>
          </p:spPr>
        </p:pic>
        <p:sp>
          <p:nvSpPr>
            <p:cNvPr id="21" name="Rectangle 20">
              <a:extLst>
                <a:ext uri="{FF2B5EF4-FFF2-40B4-BE49-F238E27FC236}">
                  <a16:creationId xmlns:a16="http://schemas.microsoft.com/office/drawing/2014/main" id="{1E166B35-87D5-4C55-8308-E0C260DB6635}"/>
                </a:ext>
              </a:extLst>
            </p:cNvPr>
            <p:cNvSpPr/>
            <p:nvPr/>
          </p:nvSpPr>
          <p:spPr>
            <a:xfrm>
              <a:off x="478120" y="2832062"/>
              <a:ext cx="113897" cy="1212191"/>
            </a:xfrm>
            <a:prstGeom prst="rect">
              <a:avLst/>
            </a:prstGeom>
            <a:pattFill prst="ltDnDiag">
              <a:fgClr>
                <a:schemeClr val="bg1">
                  <a:lumMod val="50000"/>
                </a:schemeClr>
              </a:fgClr>
              <a:bgClr>
                <a:schemeClr val="bg1"/>
              </a:bgClr>
            </a:patt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9" name="Graphic 18">
              <a:extLst>
                <a:ext uri="{FF2B5EF4-FFF2-40B4-BE49-F238E27FC236}">
                  <a16:creationId xmlns:a16="http://schemas.microsoft.com/office/drawing/2014/main" id="{A7846490-D53E-4ED5-84B2-8E407E671B2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5400000">
              <a:off x="488347" y="3364958"/>
              <a:ext cx="90711" cy="116629"/>
            </a:xfrm>
            <a:prstGeom prst="rect">
              <a:avLst/>
            </a:prstGeom>
          </p:spPr>
        </p:pic>
        <p:sp>
          <p:nvSpPr>
            <p:cNvPr id="22" name="Rectangle 21">
              <a:extLst>
                <a:ext uri="{FF2B5EF4-FFF2-40B4-BE49-F238E27FC236}">
                  <a16:creationId xmlns:a16="http://schemas.microsoft.com/office/drawing/2014/main" id="{7FE2A1B5-EACA-45CE-AA62-95D9D22AA28A}"/>
                </a:ext>
              </a:extLst>
            </p:cNvPr>
            <p:cNvSpPr/>
            <p:nvPr/>
          </p:nvSpPr>
          <p:spPr>
            <a:xfrm>
              <a:off x="1802375" y="2725663"/>
              <a:ext cx="108080" cy="1339636"/>
            </a:xfrm>
            <a:prstGeom prst="rect">
              <a:avLst/>
            </a:prstGeom>
            <a:pattFill prst="ltDnDiag">
              <a:fgClr>
                <a:schemeClr val="bg1">
                  <a:lumMod val="50000"/>
                </a:schemeClr>
              </a:fgClr>
              <a:bgClr>
                <a:schemeClr val="bg1"/>
              </a:bgClr>
            </a:patt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0" name="Graphic 19">
              <a:extLst>
                <a:ext uri="{FF2B5EF4-FFF2-40B4-BE49-F238E27FC236}">
                  <a16:creationId xmlns:a16="http://schemas.microsoft.com/office/drawing/2014/main" id="{3934A31E-99BF-4180-A652-47AC0DE3185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6200000">
              <a:off x="1806785" y="3379844"/>
              <a:ext cx="90711" cy="116629"/>
            </a:xfrm>
            <a:prstGeom prst="rect">
              <a:avLst/>
            </a:prstGeom>
          </p:spPr>
        </p:pic>
      </p:grpSp>
      <p:sp>
        <p:nvSpPr>
          <p:cNvPr id="25" name="TextBox 24">
            <a:extLst>
              <a:ext uri="{FF2B5EF4-FFF2-40B4-BE49-F238E27FC236}">
                <a16:creationId xmlns:a16="http://schemas.microsoft.com/office/drawing/2014/main" id="{2D39C78B-4DD3-4CC5-BC05-E1B69E81CD25}"/>
              </a:ext>
            </a:extLst>
          </p:cNvPr>
          <p:cNvSpPr txBox="1"/>
          <p:nvPr/>
        </p:nvSpPr>
        <p:spPr>
          <a:xfrm>
            <a:off x="6873258" y="2163139"/>
            <a:ext cx="1381460" cy="1015663"/>
          </a:xfrm>
          <a:prstGeom prst="rect">
            <a:avLst/>
          </a:prstGeom>
          <a:noFill/>
        </p:spPr>
        <p:txBody>
          <a:bodyPr wrap="square" rtlCol="0">
            <a:spAutoFit/>
          </a:bodyPr>
          <a:lstStyle/>
          <a:p>
            <a:r>
              <a:rPr lang="en-US" sz="1000" dirty="0"/>
              <a:t>A clear space equal to or greater than the height of the “Y” of “years” must surround the IUPUI spirit mark.</a:t>
            </a:r>
          </a:p>
        </p:txBody>
      </p:sp>
      <p:sp>
        <p:nvSpPr>
          <p:cNvPr id="43" name="Arrow: Chevron 42">
            <a:extLst>
              <a:ext uri="{FF2B5EF4-FFF2-40B4-BE49-F238E27FC236}">
                <a16:creationId xmlns:a16="http://schemas.microsoft.com/office/drawing/2014/main" id="{1E583EE9-435A-46F1-8363-DB35A7532821}"/>
              </a:ext>
            </a:extLst>
          </p:cNvPr>
          <p:cNvSpPr/>
          <p:nvPr/>
        </p:nvSpPr>
        <p:spPr>
          <a:xfrm rot="10800000">
            <a:off x="6789795" y="2507686"/>
            <a:ext cx="127683" cy="222969"/>
          </a:xfrm>
          <a:prstGeom prst="chevron">
            <a:avLst/>
          </a:prstGeom>
          <a:solidFill>
            <a:srgbClr val="2526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2833562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F42A87D-D9C6-4F33-A679-660C2F2D7462}"/>
              </a:ext>
            </a:extLst>
          </p:cNvPr>
          <p:cNvSpPr>
            <a:spLocks noGrp="1"/>
          </p:cNvSpPr>
          <p:nvPr>
            <p:ph type="title"/>
          </p:nvPr>
        </p:nvSpPr>
        <p:spPr>
          <a:xfrm>
            <a:off x="506694" y="1904077"/>
            <a:ext cx="6802482" cy="656910"/>
          </a:xfrm>
        </p:spPr>
        <p:txBody>
          <a:bodyPr/>
          <a:lstStyle/>
          <a:p>
            <a:r>
              <a:rPr lang="en-US" dirty="0"/>
              <a:t>Breaking down the marks</a:t>
            </a:r>
          </a:p>
        </p:txBody>
      </p:sp>
    </p:spTree>
    <p:extLst>
      <p:ext uri="{BB962C8B-B14F-4D97-AF65-F5344CB8AC3E}">
        <p14:creationId xmlns:p14="http://schemas.microsoft.com/office/powerpoint/2010/main" val="27220502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C9A3E7-A4C2-44B6-90E1-EC0CD32B9E69}"/>
              </a:ext>
            </a:extLst>
          </p:cNvPr>
          <p:cNvSpPr>
            <a:spLocks noGrp="1"/>
          </p:cNvSpPr>
          <p:nvPr>
            <p:ph type="ctrTitle"/>
          </p:nvPr>
        </p:nvSpPr>
        <p:spPr/>
        <p:txBody>
          <a:bodyPr/>
          <a:lstStyle/>
          <a:p>
            <a:r>
              <a:rPr lang="en-US" dirty="0"/>
              <a:t>50</a:t>
            </a:r>
            <a:r>
              <a:rPr lang="en-US" baseline="30000" dirty="0"/>
              <a:t>th</a:t>
            </a:r>
            <a:r>
              <a:rPr lang="en-US" dirty="0"/>
              <a:t> Anniversary At-a-Glance</a:t>
            </a:r>
          </a:p>
        </p:txBody>
      </p:sp>
      <p:sp>
        <p:nvSpPr>
          <p:cNvPr id="3" name="Subtitle 2">
            <a:extLst>
              <a:ext uri="{FF2B5EF4-FFF2-40B4-BE49-F238E27FC236}">
                <a16:creationId xmlns:a16="http://schemas.microsoft.com/office/drawing/2014/main" id="{59763E9B-4EA3-4DEA-9DC4-54119D87086A}"/>
              </a:ext>
            </a:extLst>
          </p:cNvPr>
          <p:cNvSpPr>
            <a:spLocks noGrp="1"/>
          </p:cNvSpPr>
          <p:nvPr>
            <p:ph type="subTitle" idx="1"/>
          </p:nvPr>
        </p:nvSpPr>
        <p:spPr/>
        <p:txBody>
          <a:bodyPr>
            <a:normAutofit lnSpcReduction="10000"/>
          </a:bodyPr>
          <a:lstStyle/>
          <a:p>
            <a:pPr marL="0" indent="0" algn="ctr">
              <a:buNone/>
            </a:pPr>
            <a:r>
              <a:rPr lang="en-US" sz="2000" dirty="0"/>
              <a:t>IUPUI will recognize its 50th Anniversary from</a:t>
            </a:r>
            <a:br>
              <a:rPr lang="en-US" sz="2000" dirty="0"/>
            </a:br>
            <a:r>
              <a:rPr lang="en-US" sz="2000" b="1" dirty="0"/>
              <a:t>July 1, 2018—June 30, 2019</a:t>
            </a:r>
            <a:r>
              <a:rPr lang="en-US" sz="2000" dirty="0"/>
              <a:t>.</a:t>
            </a:r>
          </a:p>
          <a:p>
            <a:pPr marL="0" indent="0">
              <a:buNone/>
            </a:pPr>
            <a:r>
              <a:rPr lang="en-US" dirty="0"/>
              <a:t>This year-long celebration provides the campus a unique opportunity to </a:t>
            </a:r>
          </a:p>
          <a:p>
            <a:pPr marL="285750" indent="-285750">
              <a:buFont typeface="Arial" panose="020B0604020202020204" pitchFamily="34" charset="0"/>
              <a:buChar char="•"/>
            </a:pPr>
            <a:r>
              <a:rPr lang="en-US" dirty="0"/>
              <a:t>honor our past, </a:t>
            </a:r>
          </a:p>
          <a:p>
            <a:pPr marL="285750" indent="-285750">
              <a:buFont typeface="Arial" panose="020B0604020202020204" pitchFamily="34" charset="0"/>
              <a:buChar char="•"/>
            </a:pPr>
            <a:r>
              <a:rPr lang="en-US" dirty="0"/>
              <a:t>celebrate our present, and </a:t>
            </a:r>
          </a:p>
          <a:p>
            <a:pPr marL="285750" indent="-285750">
              <a:buFont typeface="Arial" panose="020B0604020202020204" pitchFamily="34" charset="0"/>
              <a:buChar char="•"/>
            </a:pPr>
            <a:r>
              <a:rPr lang="en-US" dirty="0"/>
              <a:t>envision our future.</a:t>
            </a:r>
          </a:p>
          <a:p>
            <a:pPr marL="0" indent="0">
              <a:buNone/>
            </a:pPr>
            <a:endParaRPr lang="en-US" dirty="0"/>
          </a:p>
        </p:txBody>
      </p:sp>
      <p:sp>
        <p:nvSpPr>
          <p:cNvPr id="4" name="Text Placeholder 3">
            <a:extLst>
              <a:ext uri="{FF2B5EF4-FFF2-40B4-BE49-F238E27FC236}">
                <a16:creationId xmlns:a16="http://schemas.microsoft.com/office/drawing/2014/main" id="{51281173-30F4-499D-825E-73CE9C9D7055}"/>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17568038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498CD94-A82B-4195-B51B-5CFF10FF847C}"/>
              </a:ext>
            </a:extLst>
          </p:cNvPr>
          <p:cNvPicPr>
            <a:picLocks noChangeAspect="1"/>
          </p:cNvPicPr>
          <p:nvPr/>
        </p:nvPicPr>
        <p:blipFill>
          <a:blip r:embed="rId2"/>
          <a:stretch>
            <a:fillRect/>
          </a:stretch>
        </p:blipFill>
        <p:spPr>
          <a:xfrm>
            <a:off x="648068" y="3569676"/>
            <a:ext cx="5704274" cy="1169377"/>
          </a:xfrm>
          <a:prstGeom prst="rect">
            <a:avLst/>
          </a:prstGeom>
        </p:spPr>
      </p:pic>
      <p:pic>
        <p:nvPicPr>
          <p:cNvPr id="5" name="Picture 4">
            <a:extLst>
              <a:ext uri="{FF2B5EF4-FFF2-40B4-BE49-F238E27FC236}">
                <a16:creationId xmlns:a16="http://schemas.microsoft.com/office/drawing/2014/main" id="{F0EDC9E6-6409-4340-B0EC-183C766CF450}"/>
              </a:ext>
            </a:extLst>
          </p:cNvPr>
          <p:cNvPicPr>
            <a:picLocks noChangeAspect="1"/>
          </p:cNvPicPr>
          <p:nvPr/>
        </p:nvPicPr>
        <p:blipFill>
          <a:blip r:embed="rId3"/>
          <a:stretch>
            <a:fillRect/>
          </a:stretch>
        </p:blipFill>
        <p:spPr>
          <a:xfrm>
            <a:off x="574490" y="684337"/>
            <a:ext cx="4532232" cy="1937529"/>
          </a:xfrm>
          <a:prstGeom prst="rect">
            <a:avLst/>
          </a:prstGeom>
        </p:spPr>
      </p:pic>
      <p:pic>
        <p:nvPicPr>
          <p:cNvPr id="7" name="Picture 6">
            <a:extLst>
              <a:ext uri="{FF2B5EF4-FFF2-40B4-BE49-F238E27FC236}">
                <a16:creationId xmlns:a16="http://schemas.microsoft.com/office/drawing/2014/main" id="{4419E913-C624-4737-BCD4-C7310784BFE3}"/>
              </a:ext>
            </a:extLst>
          </p:cNvPr>
          <p:cNvPicPr>
            <a:picLocks noChangeAspect="1"/>
          </p:cNvPicPr>
          <p:nvPr/>
        </p:nvPicPr>
        <p:blipFill>
          <a:blip r:embed="rId4"/>
          <a:stretch>
            <a:fillRect/>
          </a:stretch>
        </p:blipFill>
        <p:spPr>
          <a:xfrm>
            <a:off x="4987021" y="1894675"/>
            <a:ext cx="3611064" cy="1354149"/>
          </a:xfrm>
          <a:prstGeom prst="rect">
            <a:avLst/>
          </a:prstGeom>
        </p:spPr>
      </p:pic>
    </p:spTree>
    <p:extLst>
      <p:ext uri="{BB962C8B-B14F-4D97-AF65-F5344CB8AC3E}">
        <p14:creationId xmlns:p14="http://schemas.microsoft.com/office/powerpoint/2010/main" val="42617977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6694" y="2218254"/>
            <a:ext cx="6802482" cy="656910"/>
          </a:xfrm>
        </p:spPr>
        <p:txBody>
          <a:bodyPr anchor="t">
            <a:normAutofit/>
          </a:bodyPr>
          <a:lstStyle/>
          <a:p>
            <a:r>
              <a:rPr lang="en-US" sz="3200" dirty="0"/>
              <a:t>Using the marks</a:t>
            </a:r>
          </a:p>
        </p:txBody>
      </p:sp>
      <p:sp>
        <p:nvSpPr>
          <p:cNvPr id="4" name="Text Placeholder 3"/>
          <p:cNvSpPr>
            <a:spLocks noGrp="1"/>
          </p:cNvSpPr>
          <p:nvPr>
            <p:ph type="body" sz="quarter" idx="10"/>
          </p:nvPr>
        </p:nvSpPr>
        <p:spPr>
          <a:xfrm>
            <a:off x="526131" y="1972345"/>
            <a:ext cx="3700462" cy="252412"/>
          </a:xfrm>
        </p:spPr>
        <p:txBody>
          <a:bodyPr/>
          <a:lstStyle/>
          <a:p>
            <a:r>
              <a:rPr lang="en-US" cap="small" dirty="0"/>
              <a:t>50</a:t>
            </a:r>
            <a:r>
              <a:rPr lang="en-US" cap="small" baseline="30000" dirty="0"/>
              <a:t>th</a:t>
            </a:r>
            <a:r>
              <a:rPr lang="en-US" cap="small" dirty="0"/>
              <a:t> Anniversary</a:t>
            </a:r>
          </a:p>
        </p:txBody>
      </p:sp>
    </p:spTree>
    <p:extLst>
      <p:ext uri="{BB962C8B-B14F-4D97-AF65-F5344CB8AC3E}">
        <p14:creationId xmlns:p14="http://schemas.microsoft.com/office/powerpoint/2010/main" val="13616862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AE4D6E-4E2D-4113-9AE0-56509DFAA27D}"/>
              </a:ext>
            </a:extLst>
          </p:cNvPr>
          <p:cNvSpPr>
            <a:spLocks noGrp="1"/>
          </p:cNvSpPr>
          <p:nvPr>
            <p:ph type="ctrTitle"/>
          </p:nvPr>
        </p:nvSpPr>
        <p:spPr/>
        <p:txBody>
          <a:bodyPr/>
          <a:lstStyle/>
          <a:p>
            <a:r>
              <a:rPr lang="en-US" dirty="0"/>
              <a:t>Social media</a:t>
            </a:r>
          </a:p>
        </p:txBody>
      </p:sp>
      <p:sp>
        <p:nvSpPr>
          <p:cNvPr id="3" name="Text Placeholder 2">
            <a:extLst>
              <a:ext uri="{FF2B5EF4-FFF2-40B4-BE49-F238E27FC236}">
                <a16:creationId xmlns:a16="http://schemas.microsoft.com/office/drawing/2014/main" id="{C38D53EF-CD55-4564-AB21-B738C3448118}"/>
              </a:ext>
            </a:extLst>
          </p:cNvPr>
          <p:cNvSpPr>
            <a:spLocks noGrp="1"/>
          </p:cNvSpPr>
          <p:nvPr>
            <p:ph type="body" sz="quarter" idx="10"/>
          </p:nvPr>
        </p:nvSpPr>
        <p:spPr/>
        <p:txBody>
          <a:bodyPr/>
          <a:lstStyle/>
          <a:p>
            <a:endParaRPr lang="en-US"/>
          </a:p>
        </p:txBody>
      </p:sp>
      <p:pic>
        <p:nvPicPr>
          <p:cNvPr id="6" name="Content Placeholder 5" descr="A screenshot of a computer screen&#10;&#10;Description generated with very high confidence">
            <a:extLst>
              <a:ext uri="{FF2B5EF4-FFF2-40B4-BE49-F238E27FC236}">
                <a16:creationId xmlns:a16="http://schemas.microsoft.com/office/drawing/2014/main" id="{3A5AB39E-DB85-41E9-9380-C77F848F0941}"/>
              </a:ext>
            </a:extLst>
          </p:cNvPr>
          <p:cNvPicPr>
            <a:picLocks noGrp="1" noChangeAspect="1"/>
          </p:cNvPicPr>
          <p:nvPr>
            <p:ph idx="1"/>
          </p:nvPr>
        </p:nvPicPr>
        <p:blipFill>
          <a:blip r:embed="rId3"/>
          <a:stretch>
            <a:fillRect/>
          </a:stretch>
        </p:blipFill>
        <p:spPr>
          <a:xfrm>
            <a:off x="6013938" y="759070"/>
            <a:ext cx="2183141" cy="3735219"/>
          </a:xfrm>
        </p:spPr>
      </p:pic>
      <p:pic>
        <p:nvPicPr>
          <p:cNvPr id="5" name="Picture 4" descr="A picture containing person&#10;&#10;Description generated with very high confidence">
            <a:extLst>
              <a:ext uri="{FF2B5EF4-FFF2-40B4-BE49-F238E27FC236}">
                <a16:creationId xmlns:a16="http://schemas.microsoft.com/office/drawing/2014/main" id="{6F293D6D-1C2E-4B17-B8CA-859CEF243841}"/>
              </a:ext>
            </a:extLst>
          </p:cNvPr>
          <p:cNvPicPr>
            <a:picLocks noChangeAspect="1"/>
          </p:cNvPicPr>
          <p:nvPr/>
        </p:nvPicPr>
        <p:blipFill>
          <a:blip r:embed="rId4"/>
          <a:stretch>
            <a:fillRect/>
          </a:stretch>
        </p:blipFill>
        <p:spPr>
          <a:xfrm>
            <a:off x="529827" y="1458135"/>
            <a:ext cx="5115103" cy="1924688"/>
          </a:xfrm>
          <a:prstGeom prst="rect">
            <a:avLst/>
          </a:prstGeom>
        </p:spPr>
      </p:pic>
      <p:sp>
        <p:nvSpPr>
          <p:cNvPr id="7" name="TextBox 6">
            <a:extLst>
              <a:ext uri="{FF2B5EF4-FFF2-40B4-BE49-F238E27FC236}">
                <a16:creationId xmlns:a16="http://schemas.microsoft.com/office/drawing/2014/main" id="{8DA31E64-8037-4AA4-942E-28B63F2A40F5}"/>
              </a:ext>
            </a:extLst>
          </p:cNvPr>
          <p:cNvSpPr txBox="1"/>
          <p:nvPr/>
        </p:nvSpPr>
        <p:spPr>
          <a:xfrm>
            <a:off x="529827" y="3527890"/>
            <a:ext cx="5115103" cy="769441"/>
          </a:xfrm>
          <a:prstGeom prst="rect">
            <a:avLst/>
          </a:prstGeom>
          <a:noFill/>
        </p:spPr>
        <p:txBody>
          <a:bodyPr wrap="square" rtlCol="0">
            <a:spAutoFit/>
          </a:bodyPr>
          <a:lstStyle/>
          <a:p>
            <a:pPr marL="285750" indent="-285750">
              <a:buFont typeface="Arial" panose="020B0604020202020204" pitchFamily="34" charset="0"/>
              <a:buChar char="•"/>
            </a:pPr>
            <a:r>
              <a:rPr lang="en-US" sz="1100" dirty="0"/>
              <a:t>The social media badge can be added to social media images.</a:t>
            </a:r>
          </a:p>
          <a:p>
            <a:pPr marL="285750" indent="-285750">
              <a:buFont typeface="Arial" panose="020B0604020202020204" pitchFamily="34" charset="0"/>
              <a:buChar char="•"/>
            </a:pPr>
            <a:r>
              <a:rPr lang="en-US" sz="1100" dirty="0"/>
              <a:t>The badge should not conflict with the image.</a:t>
            </a:r>
          </a:p>
          <a:p>
            <a:pPr marL="285750" indent="-285750">
              <a:buFont typeface="Arial" panose="020B0604020202020204" pitchFamily="34" charset="0"/>
              <a:buChar char="•"/>
            </a:pPr>
            <a:r>
              <a:rPr lang="en-US" sz="1100" dirty="0"/>
              <a:t>The hashtag </a:t>
            </a:r>
            <a:r>
              <a:rPr lang="en-US" sz="1100" b="1" dirty="0"/>
              <a:t>#</a:t>
            </a:r>
            <a:r>
              <a:rPr lang="en-US" sz="1100" b="1" dirty="0" err="1"/>
              <a:t>myiupui</a:t>
            </a:r>
            <a:r>
              <a:rPr lang="en-US" sz="1100" b="1" dirty="0"/>
              <a:t> </a:t>
            </a:r>
            <a:r>
              <a:rPr lang="en-US" sz="1100" dirty="0"/>
              <a:t>should be used when posting about anniversary-related events and news.</a:t>
            </a:r>
          </a:p>
        </p:txBody>
      </p:sp>
    </p:spTree>
    <p:extLst>
      <p:ext uri="{BB962C8B-B14F-4D97-AF65-F5344CB8AC3E}">
        <p14:creationId xmlns:p14="http://schemas.microsoft.com/office/powerpoint/2010/main" val="20429979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AE4D6E-4E2D-4113-9AE0-56509DFAA27D}"/>
              </a:ext>
            </a:extLst>
          </p:cNvPr>
          <p:cNvSpPr>
            <a:spLocks noGrp="1"/>
          </p:cNvSpPr>
          <p:nvPr>
            <p:ph type="ctrTitle"/>
          </p:nvPr>
        </p:nvSpPr>
        <p:spPr/>
        <p:txBody>
          <a:bodyPr/>
          <a:lstStyle/>
          <a:p>
            <a:r>
              <a:rPr lang="en-US" dirty="0"/>
              <a:t>Social media</a:t>
            </a:r>
          </a:p>
        </p:txBody>
      </p:sp>
      <p:sp>
        <p:nvSpPr>
          <p:cNvPr id="3" name="Text Placeholder 2">
            <a:extLst>
              <a:ext uri="{FF2B5EF4-FFF2-40B4-BE49-F238E27FC236}">
                <a16:creationId xmlns:a16="http://schemas.microsoft.com/office/drawing/2014/main" id="{C38D53EF-CD55-4564-AB21-B738C3448118}"/>
              </a:ext>
            </a:extLst>
          </p:cNvPr>
          <p:cNvSpPr>
            <a:spLocks noGrp="1"/>
          </p:cNvSpPr>
          <p:nvPr>
            <p:ph type="body" sz="quarter" idx="10"/>
          </p:nvPr>
        </p:nvSpPr>
        <p:spPr/>
        <p:txBody>
          <a:bodyPr/>
          <a:lstStyle/>
          <a:p>
            <a:endParaRPr lang="en-US"/>
          </a:p>
        </p:txBody>
      </p:sp>
      <p:sp>
        <p:nvSpPr>
          <p:cNvPr id="7" name="TextBox 6">
            <a:extLst>
              <a:ext uri="{FF2B5EF4-FFF2-40B4-BE49-F238E27FC236}">
                <a16:creationId xmlns:a16="http://schemas.microsoft.com/office/drawing/2014/main" id="{8DA31E64-8037-4AA4-942E-28B63F2A40F5}"/>
              </a:ext>
            </a:extLst>
          </p:cNvPr>
          <p:cNvSpPr txBox="1"/>
          <p:nvPr/>
        </p:nvSpPr>
        <p:spPr>
          <a:xfrm>
            <a:off x="529827" y="3515549"/>
            <a:ext cx="5115103" cy="769441"/>
          </a:xfrm>
          <a:prstGeom prst="rect">
            <a:avLst/>
          </a:prstGeom>
          <a:noFill/>
        </p:spPr>
        <p:txBody>
          <a:bodyPr wrap="square" rtlCol="0">
            <a:spAutoFit/>
          </a:bodyPr>
          <a:lstStyle/>
          <a:p>
            <a:pPr marL="285750" indent="-285750">
              <a:buFont typeface="Arial" panose="020B0604020202020204" pitchFamily="34" charset="0"/>
              <a:buChar char="•"/>
            </a:pPr>
            <a:r>
              <a:rPr lang="en-US" sz="1100" dirty="0"/>
              <a:t>Social media profile picture frames will be made available through Facebook and the 50</a:t>
            </a:r>
            <a:r>
              <a:rPr lang="en-US" sz="1100" baseline="30000" dirty="0"/>
              <a:t>th</a:t>
            </a:r>
            <a:r>
              <a:rPr lang="en-US" sz="1100" dirty="0"/>
              <a:t> Anniversary website.</a:t>
            </a:r>
          </a:p>
          <a:p>
            <a:pPr marL="285750" indent="-285750">
              <a:buFont typeface="Arial" panose="020B0604020202020204" pitchFamily="34" charset="0"/>
              <a:buChar char="•"/>
            </a:pPr>
            <a:r>
              <a:rPr lang="en-US" sz="1100" dirty="0"/>
              <a:t>Users can download and apply to their photos or use Facebook’s native frame tool.</a:t>
            </a:r>
          </a:p>
        </p:txBody>
      </p:sp>
      <p:pic>
        <p:nvPicPr>
          <p:cNvPr id="10" name="Picture 9" descr="A close up of a logo&#10;&#10;Description generated with very high confidence">
            <a:extLst>
              <a:ext uri="{FF2B5EF4-FFF2-40B4-BE49-F238E27FC236}">
                <a16:creationId xmlns:a16="http://schemas.microsoft.com/office/drawing/2014/main" id="{D9B4EA86-04B2-4044-8328-4419905275DD}"/>
              </a:ext>
            </a:extLst>
          </p:cNvPr>
          <p:cNvPicPr>
            <a:picLocks noChangeAspect="1"/>
          </p:cNvPicPr>
          <p:nvPr/>
        </p:nvPicPr>
        <p:blipFill>
          <a:blip r:embed="rId3"/>
          <a:stretch>
            <a:fillRect/>
          </a:stretch>
        </p:blipFill>
        <p:spPr>
          <a:xfrm>
            <a:off x="6967728" y="1469947"/>
            <a:ext cx="1737360" cy="1737360"/>
          </a:xfrm>
          <a:prstGeom prst="rect">
            <a:avLst/>
          </a:prstGeom>
          <a:ln>
            <a:solidFill>
              <a:srgbClr val="A6A6A6"/>
            </a:solidFill>
          </a:ln>
        </p:spPr>
      </p:pic>
      <p:pic>
        <p:nvPicPr>
          <p:cNvPr id="12" name="Picture 11">
            <a:extLst>
              <a:ext uri="{FF2B5EF4-FFF2-40B4-BE49-F238E27FC236}">
                <a16:creationId xmlns:a16="http://schemas.microsoft.com/office/drawing/2014/main" id="{A0327A00-3AC4-4C46-8B83-5FB8EA76D16B}"/>
              </a:ext>
            </a:extLst>
          </p:cNvPr>
          <p:cNvPicPr>
            <a:picLocks noChangeAspect="1"/>
          </p:cNvPicPr>
          <p:nvPr/>
        </p:nvPicPr>
        <p:blipFill>
          <a:blip r:embed="rId4"/>
          <a:stretch>
            <a:fillRect/>
          </a:stretch>
        </p:blipFill>
        <p:spPr>
          <a:xfrm>
            <a:off x="4791456" y="1469947"/>
            <a:ext cx="1737360" cy="1737360"/>
          </a:xfrm>
          <a:prstGeom prst="rect">
            <a:avLst/>
          </a:prstGeom>
          <a:ln>
            <a:solidFill>
              <a:srgbClr val="A6A6A6"/>
            </a:solidFill>
          </a:ln>
        </p:spPr>
      </p:pic>
      <p:pic>
        <p:nvPicPr>
          <p:cNvPr id="14" name="Picture 13" descr="A close up of a logo&#10;&#10;Description generated with very high confidence">
            <a:extLst>
              <a:ext uri="{FF2B5EF4-FFF2-40B4-BE49-F238E27FC236}">
                <a16:creationId xmlns:a16="http://schemas.microsoft.com/office/drawing/2014/main" id="{7B4C4F1A-0FDC-48D8-AB69-6F19EDEBC155}"/>
              </a:ext>
            </a:extLst>
          </p:cNvPr>
          <p:cNvPicPr>
            <a:picLocks noChangeAspect="1"/>
          </p:cNvPicPr>
          <p:nvPr/>
        </p:nvPicPr>
        <p:blipFill>
          <a:blip r:embed="rId5"/>
          <a:stretch>
            <a:fillRect/>
          </a:stretch>
        </p:blipFill>
        <p:spPr>
          <a:xfrm>
            <a:off x="2615184" y="1469947"/>
            <a:ext cx="1737360" cy="1737360"/>
          </a:xfrm>
          <a:prstGeom prst="rect">
            <a:avLst/>
          </a:prstGeom>
          <a:ln>
            <a:solidFill>
              <a:srgbClr val="A6A6A6"/>
            </a:solidFill>
          </a:ln>
        </p:spPr>
      </p:pic>
      <p:pic>
        <p:nvPicPr>
          <p:cNvPr id="16" name="Picture 15">
            <a:extLst>
              <a:ext uri="{FF2B5EF4-FFF2-40B4-BE49-F238E27FC236}">
                <a16:creationId xmlns:a16="http://schemas.microsoft.com/office/drawing/2014/main" id="{29CB3320-4FDB-4CE9-8301-BB110395CAE7}"/>
              </a:ext>
            </a:extLst>
          </p:cNvPr>
          <p:cNvPicPr>
            <a:picLocks noChangeAspect="1"/>
          </p:cNvPicPr>
          <p:nvPr/>
        </p:nvPicPr>
        <p:blipFill>
          <a:blip r:embed="rId6"/>
          <a:stretch>
            <a:fillRect/>
          </a:stretch>
        </p:blipFill>
        <p:spPr>
          <a:xfrm>
            <a:off x="438912" y="1469947"/>
            <a:ext cx="1737360" cy="1737360"/>
          </a:xfrm>
          <a:prstGeom prst="rect">
            <a:avLst/>
          </a:prstGeom>
          <a:ln>
            <a:solidFill>
              <a:srgbClr val="A6A6A6"/>
            </a:solidFill>
          </a:ln>
        </p:spPr>
      </p:pic>
    </p:spTree>
    <p:extLst>
      <p:ext uri="{BB962C8B-B14F-4D97-AF65-F5344CB8AC3E}">
        <p14:creationId xmlns:p14="http://schemas.microsoft.com/office/powerpoint/2010/main" val="40165189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4055A-9DE3-4735-A116-4096AC5707C9}"/>
              </a:ext>
            </a:extLst>
          </p:cNvPr>
          <p:cNvSpPr>
            <a:spLocks noGrp="1"/>
          </p:cNvSpPr>
          <p:nvPr>
            <p:ph type="ctrTitle"/>
          </p:nvPr>
        </p:nvSpPr>
        <p:spPr/>
        <p:txBody>
          <a:bodyPr/>
          <a:lstStyle/>
          <a:p>
            <a:r>
              <a:rPr lang="en-US" dirty="0"/>
              <a:t>Print</a:t>
            </a:r>
          </a:p>
        </p:txBody>
      </p:sp>
      <p:sp>
        <p:nvSpPr>
          <p:cNvPr id="3" name="Text Placeholder 2">
            <a:extLst>
              <a:ext uri="{FF2B5EF4-FFF2-40B4-BE49-F238E27FC236}">
                <a16:creationId xmlns:a16="http://schemas.microsoft.com/office/drawing/2014/main" id="{E411234D-9403-4B12-940A-F271A9E8BD1A}"/>
              </a:ext>
            </a:extLst>
          </p:cNvPr>
          <p:cNvSpPr>
            <a:spLocks noGrp="1"/>
          </p:cNvSpPr>
          <p:nvPr>
            <p:ph type="body" sz="quarter" idx="10"/>
          </p:nvPr>
        </p:nvSpPr>
        <p:spPr/>
        <p:txBody>
          <a:bodyPr/>
          <a:lstStyle/>
          <a:p>
            <a:endParaRPr lang="en-US"/>
          </a:p>
        </p:txBody>
      </p:sp>
      <p:sp>
        <p:nvSpPr>
          <p:cNvPr id="4" name="Content Placeholder 3">
            <a:extLst>
              <a:ext uri="{FF2B5EF4-FFF2-40B4-BE49-F238E27FC236}">
                <a16:creationId xmlns:a16="http://schemas.microsoft.com/office/drawing/2014/main" id="{385395FF-93D0-45B7-A858-6F2FE57D163C}"/>
              </a:ext>
            </a:extLst>
          </p:cNvPr>
          <p:cNvSpPr>
            <a:spLocks noGrp="1"/>
          </p:cNvSpPr>
          <p:nvPr>
            <p:ph idx="1"/>
          </p:nvPr>
        </p:nvSpPr>
        <p:spPr>
          <a:xfrm>
            <a:off x="518824" y="1629405"/>
            <a:ext cx="8015594" cy="2214050"/>
          </a:xfrm>
        </p:spPr>
        <p:txBody>
          <a:bodyPr>
            <a:normAutofit fontScale="77500" lnSpcReduction="20000"/>
          </a:bodyPr>
          <a:lstStyle/>
          <a:p>
            <a:pPr>
              <a:buFont typeface="Arial" panose="020B0604020202020204" pitchFamily="34" charset="0"/>
              <a:buChar char="•"/>
            </a:pPr>
            <a:r>
              <a:rPr lang="en-US" dirty="0"/>
              <a:t>The IUPUI anniversary marketing lockup should be used on all print materials related to the anniversary, as well as on print pieces that are not anniversary-specific but will be created and used during the yearlong celebration.</a:t>
            </a:r>
          </a:p>
          <a:p>
            <a:pPr>
              <a:buFont typeface="Arial" panose="020B0604020202020204" pitchFamily="34" charset="0"/>
              <a:buChar char="•"/>
            </a:pPr>
            <a:r>
              <a:rPr lang="en-US" dirty="0"/>
              <a:t>An anniversary branding bar is available for use on print materials and their digital versions.</a:t>
            </a:r>
          </a:p>
          <a:p>
            <a:pPr lvl="1"/>
            <a:r>
              <a:rPr lang="en-US" dirty="0"/>
              <a:t>The branding bar includes the IUPUI 50</a:t>
            </a:r>
            <a:r>
              <a:rPr lang="en-US" baseline="30000" dirty="0"/>
              <a:t>th</a:t>
            </a:r>
            <a:r>
              <a:rPr lang="en-US" dirty="0"/>
              <a:t> Anniversary marketing lockup (left) and the tagline with IUPUI spirit mark (right) and should be placed across the bottom of the page.</a:t>
            </a:r>
          </a:p>
          <a:p>
            <a:pPr lvl="1"/>
            <a:r>
              <a:rPr lang="en-US" dirty="0"/>
              <a:t>The height of the branding bar should be 1 inch on letter-sized page or about 10% of the height of the finished piece.</a:t>
            </a:r>
          </a:p>
        </p:txBody>
      </p:sp>
      <p:pic>
        <p:nvPicPr>
          <p:cNvPr id="6" name="Picture 5" descr="A close up of a logo&#10;&#10;Description generated with very high confidence">
            <a:extLst>
              <a:ext uri="{FF2B5EF4-FFF2-40B4-BE49-F238E27FC236}">
                <a16:creationId xmlns:a16="http://schemas.microsoft.com/office/drawing/2014/main" id="{90335246-5BE3-431D-B2E9-B98F5CD794E7}"/>
              </a:ext>
            </a:extLst>
          </p:cNvPr>
          <p:cNvPicPr>
            <a:picLocks noChangeAspect="1"/>
          </p:cNvPicPr>
          <p:nvPr/>
        </p:nvPicPr>
        <p:blipFill>
          <a:blip r:embed="rId3"/>
          <a:stretch>
            <a:fillRect/>
          </a:stretch>
        </p:blipFill>
        <p:spPr>
          <a:xfrm>
            <a:off x="1657040" y="3850890"/>
            <a:ext cx="5739161" cy="652177"/>
          </a:xfrm>
          <a:prstGeom prst="rect">
            <a:avLst/>
          </a:prstGeom>
          <a:ln>
            <a:solidFill>
              <a:srgbClr val="A6A6A6"/>
            </a:solidFill>
          </a:ln>
        </p:spPr>
      </p:pic>
    </p:spTree>
    <p:extLst>
      <p:ext uri="{BB962C8B-B14F-4D97-AF65-F5344CB8AC3E}">
        <p14:creationId xmlns:p14="http://schemas.microsoft.com/office/powerpoint/2010/main" val="40570995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CC497271-A26A-42B1-9FC0-BBD420B248CF}"/>
              </a:ext>
            </a:extLst>
          </p:cNvPr>
          <p:cNvSpPr>
            <a:spLocks noGrp="1"/>
          </p:cNvSpPr>
          <p:nvPr>
            <p:ph type="ctrTitle"/>
          </p:nvPr>
        </p:nvSpPr>
        <p:spPr/>
        <p:txBody>
          <a:bodyPr/>
          <a:lstStyle/>
          <a:p>
            <a:r>
              <a:rPr lang="en-US" dirty="0"/>
              <a:t>Print</a:t>
            </a:r>
          </a:p>
        </p:txBody>
      </p:sp>
      <p:pic>
        <p:nvPicPr>
          <p:cNvPr id="6" name="Content Placeholder 5" descr="A screenshot of a cell phone screen with text&#10;&#10;Description generated with high confidence">
            <a:extLst>
              <a:ext uri="{FF2B5EF4-FFF2-40B4-BE49-F238E27FC236}">
                <a16:creationId xmlns:a16="http://schemas.microsoft.com/office/drawing/2014/main" id="{E36DFEA2-FD29-405A-91F7-FEB5D00BE9A3}"/>
              </a:ext>
            </a:extLst>
          </p:cNvPr>
          <p:cNvPicPr>
            <a:picLocks noGrp="1" noChangeAspect="1"/>
          </p:cNvPicPr>
          <p:nvPr>
            <p:ph idx="1"/>
          </p:nvPr>
        </p:nvPicPr>
        <p:blipFill>
          <a:blip r:embed="rId2"/>
          <a:stretch>
            <a:fillRect/>
          </a:stretch>
        </p:blipFill>
        <p:spPr>
          <a:xfrm>
            <a:off x="1962148" y="1108602"/>
            <a:ext cx="2318797" cy="3246316"/>
          </a:xfrm>
          <a:ln>
            <a:solidFill>
              <a:srgbClr val="A6A6A6"/>
            </a:solidFill>
          </a:ln>
          <a:effectLst>
            <a:outerShdw blurRad="50800" dist="38100" dir="5400000" algn="t" rotWithShape="0">
              <a:prstClr val="black">
                <a:alpha val="40000"/>
              </a:prstClr>
            </a:outerShdw>
          </a:effectLst>
        </p:spPr>
      </p:pic>
      <p:sp>
        <p:nvSpPr>
          <p:cNvPr id="13" name="Text Placeholder 12">
            <a:extLst>
              <a:ext uri="{FF2B5EF4-FFF2-40B4-BE49-F238E27FC236}">
                <a16:creationId xmlns:a16="http://schemas.microsoft.com/office/drawing/2014/main" id="{A946A2C3-205B-402B-81FD-7814D7C50EE8}"/>
              </a:ext>
            </a:extLst>
          </p:cNvPr>
          <p:cNvSpPr>
            <a:spLocks noGrp="1"/>
          </p:cNvSpPr>
          <p:nvPr>
            <p:ph type="body" sz="quarter" idx="10"/>
          </p:nvPr>
        </p:nvSpPr>
        <p:spPr/>
        <p:txBody>
          <a:bodyPr/>
          <a:lstStyle/>
          <a:p>
            <a:endParaRPr lang="en-US"/>
          </a:p>
        </p:txBody>
      </p:sp>
      <p:pic>
        <p:nvPicPr>
          <p:cNvPr id="3" name="Picture 2" descr="A close up of a sign&#10;&#10;Description generated with high confidence">
            <a:extLst>
              <a:ext uri="{FF2B5EF4-FFF2-40B4-BE49-F238E27FC236}">
                <a16:creationId xmlns:a16="http://schemas.microsoft.com/office/drawing/2014/main" id="{3FAFA292-0323-4E4F-AF78-6316BD7CF152}"/>
              </a:ext>
            </a:extLst>
          </p:cNvPr>
          <p:cNvPicPr>
            <a:picLocks noChangeAspect="1"/>
          </p:cNvPicPr>
          <p:nvPr/>
        </p:nvPicPr>
        <p:blipFill>
          <a:blip r:embed="rId3"/>
          <a:stretch>
            <a:fillRect/>
          </a:stretch>
        </p:blipFill>
        <p:spPr>
          <a:xfrm>
            <a:off x="4833956" y="1108602"/>
            <a:ext cx="2532524" cy="3277384"/>
          </a:xfrm>
          <a:prstGeom prst="rect">
            <a:avLst/>
          </a:prstGeom>
          <a:ln>
            <a:solidFill>
              <a:srgbClr val="A6A6A6"/>
            </a:solidFill>
          </a:ln>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4825423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6B4D19-2B5F-48D7-8B8F-2823725FE7AD}"/>
              </a:ext>
            </a:extLst>
          </p:cNvPr>
          <p:cNvSpPr>
            <a:spLocks noGrp="1"/>
          </p:cNvSpPr>
          <p:nvPr>
            <p:ph type="ctrTitle"/>
          </p:nvPr>
        </p:nvSpPr>
        <p:spPr/>
        <p:txBody>
          <a:bodyPr/>
          <a:lstStyle/>
          <a:p>
            <a:r>
              <a:rPr lang="en-US" dirty="0"/>
              <a:t>Presentations</a:t>
            </a:r>
          </a:p>
        </p:txBody>
      </p:sp>
      <p:pic>
        <p:nvPicPr>
          <p:cNvPr id="6" name="Picture 5">
            <a:extLst>
              <a:ext uri="{FF2B5EF4-FFF2-40B4-BE49-F238E27FC236}">
                <a16:creationId xmlns:a16="http://schemas.microsoft.com/office/drawing/2014/main" id="{46F9D8E0-93FB-4CB9-BC7C-FD017B3C5DBB}"/>
              </a:ext>
            </a:extLst>
          </p:cNvPr>
          <p:cNvPicPr>
            <a:picLocks noChangeAspect="1"/>
          </p:cNvPicPr>
          <p:nvPr/>
        </p:nvPicPr>
        <p:blipFill>
          <a:blip r:embed="rId2"/>
          <a:stretch>
            <a:fillRect/>
          </a:stretch>
        </p:blipFill>
        <p:spPr>
          <a:xfrm>
            <a:off x="416312" y="1679846"/>
            <a:ext cx="5017273" cy="2822216"/>
          </a:xfrm>
          <a:prstGeom prst="rect">
            <a:avLst/>
          </a:prstGeom>
          <a:ln>
            <a:solidFill>
              <a:srgbClr val="A6A6A6"/>
            </a:solidFill>
          </a:ln>
          <a:effectLst>
            <a:outerShdw blurRad="50800" dist="38100" dir="5400000" algn="t" rotWithShape="0">
              <a:prstClr val="black">
                <a:alpha val="40000"/>
              </a:prstClr>
            </a:outerShdw>
          </a:effectLst>
        </p:spPr>
      </p:pic>
      <p:pic>
        <p:nvPicPr>
          <p:cNvPr id="4" name="Picture 3">
            <a:extLst>
              <a:ext uri="{FF2B5EF4-FFF2-40B4-BE49-F238E27FC236}">
                <a16:creationId xmlns:a16="http://schemas.microsoft.com/office/drawing/2014/main" id="{EE9FC8C7-5B82-4D78-9339-24288089CF72}"/>
              </a:ext>
            </a:extLst>
          </p:cNvPr>
          <p:cNvPicPr>
            <a:picLocks noChangeAspect="1"/>
          </p:cNvPicPr>
          <p:nvPr/>
        </p:nvPicPr>
        <p:blipFill>
          <a:blip r:embed="rId3"/>
          <a:stretch>
            <a:fillRect/>
          </a:stretch>
        </p:blipFill>
        <p:spPr>
          <a:xfrm>
            <a:off x="3812309" y="1029843"/>
            <a:ext cx="5017273" cy="2828592"/>
          </a:xfrm>
          <a:prstGeom prst="rect">
            <a:avLst/>
          </a:prstGeom>
          <a:ln>
            <a:solidFill>
              <a:srgbClr val="A6A6A6"/>
            </a:solidFill>
          </a:ln>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26599604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09D92E-34DC-436B-96C8-B7B5520050A5}"/>
              </a:ext>
            </a:extLst>
          </p:cNvPr>
          <p:cNvSpPr>
            <a:spLocks noGrp="1"/>
          </p:cNvSpPr>
          <p:nvPr>
            <p:ph type="ctrTitle"/>
          </p:nvPr>
        </p:nvSpPr>
        <p:spPr/>
        <p:txBody>
          <a:bodyPr/>
          <a:lstStyle/>
          <a:p>
            <a:r>
              <a:rPr lang="en-US" dirty="0"/>
              <a:t>Email Signatures</a:t>
            </a:r>
          </a:p>
        </p:txBody>
      </p:sp>
      <p:sp>
        <p:nvSpPr>
          <p:cNvPr id="3" name="Text Placeholder 2">
            <a:extLst>
              <a:ext uri="{FF2B5EF4-FFF2-40B4-BE49-F238E27FC236}">
                <a16:creationId xmlns:a16="http://schemas.microsoft.com/office/drawing/2014/main" id="{F033144E-2AD3-42A1-8175-980E61367507}"/>
              </a:ext>
            </a:extLst>
          </p:cNvPr>
          <p:cNvSpPr>
            <a:spLocks noGrp="1"/>
          </p:cNvSpPr>
          <p:nvPr>
            <p:ph type="body" sz="quarter" idx="10"/>
          </p:nvPr>
        </p:nvSpPr>
        <p:spPr/>
        <p:txBody>
          <a:bodyPr/>
          <a:lstStyle/>
          <a:p>
            <a:endParaRPr lang="en-US"/>
          </a:p>
        </p:txBody>
      </p:sp>
      <p:sp>
        <p:nvSpPr>
          <p:cNvPr id="4" name="Content Placeholder 3">
            <a:extLst>
              <a:ext uri="{FF2B5EF4-FFF2-40B4-BE49-F238E27FC236}">
                <a16:creationId xmlns:a16="http://schemas.microsoft.com/office/drawing/2014/main" id="{DD3970F5-D096-43FA-87CB-EC4433295390}"/>
              </a:ext>
            </a:extLst>
          </p:cNvPr>
          <p:cNvSpPr>
            <a:spLocks noGrp="1"/>
          </p:cNvSpPr>
          <p:nvPr>
            <p:ph idx="1"/>
          </p:nvPr>
        </p:nvSpPr>
        <p:spPr>
          <a:xfrm>
            <a:off x="518824" y="1629405"/>
            <a:ext cx="8015594" cy="1196242"/>
          </a:xfrm>
        </p:spPr>
        <p:txBody>
          <a:bodyPr/>
          <a:lstStyle/>
          <a:p>
            <a:pPr marL="0" indent="0">
              <a:buNone/>
            </a:pPr>
            <a:r>
              <a:rPr lang="en-US" dirty="0"/>
              <a:t>IU Communications developed official IU email signatures for faculty and staff to build consistency . During the anniversary, the campus mark may be replaced with the 50</a:t>
            </a:r>
            <a:r>
              <a:rPr lang="en-US" baseline="30000" dirty="0"/>
              <a:t>th</a:t>
            </a:r>
            <a:r>
              <a:rPr lang="en-US" dirty="0"/>
              <a:t> Anniversary marketing lockup.</a:t>
            </a:r>
          </a:p>
        </p:txBody>
      </p:sp>
      <p:grpSp>
        <p:nvGrpSpPr>
          <p:cNvPr id="7" name="Group 6">
            <a:extLst>
              <a:ext uri="{FF2B5EF4-FFF2-40B4-BE49-F238E27FC236}">
                <a16:creationId xmlns:a16="http://schemas.microsoft.com/office/drawing/2014/main" id="{70867AF5-D292-4F38-9C36-83981860D69A}"/>
              </a:ext>
            </a:extLst>
          </p:cNvPr>
          <p:cNvGrpSpPr/>
          <p:nvPr/>
        </p:nvGrpSpPr>
        <p:grpSpPr>
          <a:xfrm>
            <a:off x="4230287" y="2550181"/>
            <a:ext cx="4040377" cy="1359249"/>
            <a:chOff x="4102513" y="2748490"/>
            <a:chExt cx="4040377" cy="1359249"/>
          </a:xfrm>
        </p:grpSpPr>
        <p:sp>
          <p:nvSpPr>
            <p:cNvPr id="6" name="Rectangle 2">
              <a:extLst>
                <a:ext uri="{FF2B5EF4-FFF2-40B4-BE49-F238E27FC236}">
                  <a16:creationId xmlns:a16="http://schemas.microsoft.com/office/drawing/2014/main" id="{5449CB4C-6B57-46BA-A983-08360A913296}"/>
                </a:ext>
              </a:extLst>
            </p:cNvPr>
            <p:cNvSpPr>
              <a:spLocks noChangeArrowheads="1"/>
            </p:cNvSpPr>
            <p:nvPr/>
          </p:nvSpPr>
          <p:spPr bwMode="auto">
            <a:xfrm>
              <a:off x="4264638" y="2748490"/>
              <a:ext cx="3878252" cy="915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000000"/>
                  </a:solidFill>
                  <a:effectLst/>
                  <a:latin typeface="Arial" panose="020B0604020202020204" pitchFamily="34" charset="0"/>
                  <a:ea typeface="Calibri" panose="020F0502020204030204" pitchFamily="34" charset="0"/>
                  <a:cs typeface="Arial" panose="020B0604020202020204" pitchFamily="34" charset="0"/>
                </a:rPr>
                <a:t>Jinx Jaguar</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50" b="0" i="0" u="none" strike="noStrike" cap="none" normalizeH="0" baseline="0" dirty="0">
                  <a:ln>
                    <a:noFill/>
                  </a:ln>
                  <a:solidFill>
                    <a:srgbClr val="45382B"/>
                  </a:solidFill>
                  <a:effectLst/>
                  <a:latin typeface="Arial" panose="020B0604020202020204" pitchFamily="34" charset="0"/>
                  <a:ea typeface="Calibri" panose="020F0502020204030204" pitchFamily="34" charset="0"/>
                  <a:cs typeface="Arial" panose="020B0604020202020204" pitchFamily="34" charset="0"/>
                </a:rPr>
                <a:t>Mascot</a:t>
              </a:r>
              <a:endParaRPr kumimoji="0" lang="en-US" altLang="en-US" sz="85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50" b="0" i="0" u="none" strike="noStrike" cap="none" normalizeH="0" baseline="0" dirty="0">
                  <a:ln>
                    <a:noFill/>
                  </a:ln>
                  <a:solidFill>
                    <a:srgbClr val="45382B"/>
                  </a:solidFill>
                  <a:effectLst/>
                  <a:latin typeface="Arial" panose="020B0604020202020204" pitchFamily="34" charset="0"/>
                  <a:ea typeface="Calibri" panose="020F0502020204030204" pitchFamily="34" charset="0"/>
                  <a:cs typeface="Arial" panose="020B0604020202020204" pitchFamily="34" charset="0"/>
                </a:rPr>
                <a:t>(317) 555-1234</a:t>
              </a:r>
              <a:endParaRPr kumimoji="0" lang="en-US" altLang="en-US" sz="85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50" b="0" i="0" u="none" strike="noStrike" cap="none" normalizeH="0" baseline="0" dirty="0">
                  <a:ln>
                    <a:noFill/>
                  </a:ln>
                  <a:solidFill>
                    <a:srgbClr val="006298"/>
                  </a:solidFill>
                  <a:effectLst/>
                  <a:latin typeface="Arial" panose="020B0604020202020204" pitchFamily="34" charset="0"/>
                  <a:ea typeface="Calibri" panose="020F0502020204030204" pitchFamily="34" charset="0"/>
                  <a:cs typeface="Arial" panose="020B0604020202020204" pitchFamily="34" charset="0"/>
                  <a:hlinkClick r:id="rId2"/>
                </a:rPr>
                <a:t>jinx@iupui.edu</a:t>
              </a:r>
              <a:endParaRPr kumimoji="0" lang="en-US" altLang="en-US" sz="85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025" name="Picture 1">
              <a:extLst>
                <a:ext uri="{FF2B5EF4-FFF2-40B4-BE49-F238E27FC236}">
                  <a16:creationId xmlns:a16="http://schemas.microsoft.com/office/drawing/2014/main" id="{CDCBEBBC-9695-43DF-BFC0-9498C41B0D1E}"/>
                </a:ext>
              </a:extLst>
            </p:cNvPr>
            <p:cNvPicPr>
              <a:picLocks noChangeAspect="1" noChangeArrowheads="1"/>
            </p:cNvPicPr>
            <p:nvPr/>
          </p:nvPicPr>
          <p:blipFill>
            <a:blip r:embed="rId3"/>
            <a:stretch>
              <a:fillRect/>
            </a:stretch>
          </p:blipFill>
          <p:spPr bwMode="auto">
            <a:xfrm>
              <a:off x="4102513" y="3197427"/>
              <a:ext cx="1637095" cy="910312"/>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TextBox 9">
            <a:extLst>
              <a:ext uri="{FF2B5EF4-FFF2-40B4-BE49-F238E27FC236}">
                <a16:creationId xmlns:a16="http://schemas.microsoft.com/office/drawing/2014/main" id="{581010D0-4C27-490B-9424-3CF8EAE99FAC}"/>
              </a:ext>
            </a:extLst>
          </p:cNvPr>
          <p:cNvSpPr txBox="1"/>
          <p:nvPr/>
        </p:nvSpPr>
        <p:spPr>
          <a:xfrm>
            <a:off x="521993" y="3870794"/>
            <a:ext cx="7740837" cy="646331"/>
          </a:xfrm>
          <a:prstGeom prst="rect">
            <a:avLst/>
          </a:prstGeom>
          <a:noFill/>
        </p:spPr>
        <p:txBody>
          <a:bodyPr wrap="none" rtlCol="0">
            <a:spAutoFit/>
          </a:bodyPr>
          <a:lstStyle/>
          <a:p>
            <a:r>
              <a:rPr lang="en-US" sz="1200" dirty="0"/>
              <a:t>Official campus email signatures can be created at </a:t>
            </a:r>
            <a:r>
              <a:rPr lang="en-US" sz="1200" dirty="0">
                <a:hlinkClick r:id="rId4"/>
              </a:rPr>
              <a:t>brand.iu.edu/tools/marketing-lockup-app/emaillockup</a:t>
            </a:r>
            <a:r>
              <a:rPr lang="en-US" sz="1200" dirty="0"/>
              <a:t> </a:t>
            </a:r>
          </a:p>
          <a:p>
            <a:endParaRPr lang="en-US" sz="1200" dirty="0"/>
          </a:p>
          <a:p>
            <a:r>
              <a:rPr lang="en-US" sz="1200" dirty="0"/>
              <a:t>If you have questions about using the 50</a:t>
            </a:r>
            <a:r>
              <a:rPr lang="en-US" sz="1200" baseline="30000" dirty="0"/>
              <a:t>th</a:t>
            </a:r>
            <a:r>
              <a:rPr lang="en-US" sz="1200" dirty="0"/>
              <a:t> Anniversary marketing lockup, email </a:t>
            </a:r>
            <a:r>
              <a:rPr lang="en-US" sz="1200" dirty="0">
                <a:hlinkClick r:id="rId5"/>
              </a:rPr>
              <a:t>50iupui@iupui.edu</a:t>
            </a:r>
            <a:r>
              <a:rPr lang="en-US" sz="1200" dirty="0"/>
              <a:t>. </a:t>
            </a:r>
          </a:p>
        </p:txBody>
      </p:sp>
    </p:spTree>
    <p:extLst>
      <p:ext uri="{BB962C8B-B14F-4D97-AF65-F5344CB8AC3E}">
        <p14:creationId xmlns:p14="http://schemas.microsoft.com/office/powerpoint/2010/main" val="12455247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09D92E-34DC-436B-96C8-B7B5520050A5}"/>
              </a:ext>
            </a:extLst>
          </p:cNvPr>
          <p:cNvSpPr>
            <a:spLocks noGrp="1"/>
          </p:cNvSpPr>
          <p:nvPr>
            <p:ph type="ctrTitle"/>
          </p:nvPr>
        </p:nvSpPr>
        <p:spPr/>
        <p:txBody>
          <a:bodyPr/>
          <a:lstStyle/>
          <a:p>
            <a:r>
              <a:rPr lang="en-US" dirty="0"/>
              <a:t>Email Signatures</a:t>
            </a:r>
          </a:p>
        </p:txBody>
      </p:sp>
      <p:sp>
        <p:nvSpPr>
          <p:cNvPr id="3" name="Text Placeholder 2">
            <a:extLst>
              <a:ext uri="{FF2B5EF4-FFF2-40B4-BE49-F238E27FC236}">
                <a16:creationId xmlns:a16="http://schemas.microsoft.com/office/drawing/2014/main" id="{F033144E-2AD3-42A1-8175-980E61367507}"/>
              </a:ext>
            </a:extLst>
          </p:cNvPr>
          <p:cNvSpPr>
            <a:spLocks noGrp="1"/>
          </p:cNvSpPr>
          <p:nvPr>
            <p:ph type="body" sz="quarter" idx="10"/>
          </p:nvPr>
        </p:nvSpPr>
        <p:spPr/>
        <p:txBody>
          <a:bodyPr/>
          <a:lstStyle/>
          <a:p>
            <a:endParaRPr lang="en-US"/>
          </a:p>
        </p:txBody>
      </p:sp>
      <p:sp>
        <p:nvSpPr>
          <p:cNvPr id="4" name="Content Placeholder 3">
            <a:extLst>
              <a:ext uri="{FF2B5EF4-FFF2-40B4-BE49-F238E27FC236}">
                <a16:creationId xmlns:a16="http://schemas.microsoft.com/office/drawing/2014/main" id="{DD3970F5-D096-43FA-87CB-EC4433295390}"/>
              </a:ext>
            </a:extLst>
          </p:cNvPr>
          <p:cNvSpPr>
            <a:spLocks noGrp="1"/>
          </p:cNvSpPr>
          <p:nvPr>
            <p:ph idx="1"/>
          </p:nvPr>
        </p:nvSpPr>
        <p:spPr>
          <a:xfrm>
            <a:off x="518824" y="1629405"/>
            <a:ext cx="8015594" cy="1196242"/>
          </a:xfrm>
        </p:spPr>
        <p:txBody>
          <a:bodyPr/>
          <a:lstStyle/>
          <a:p>
            <a:pPr marL="0" indent="0">
              <a:buNone/>
            </a:pPr>
            <a:r>
              <a:rPr lang="en-US" dirty="0"/>
              <a:t>These graphics can be added to the email signatures of other audiences.</a:t>
            </a:r>
          </a:p>
        </p:txBody>
      </p:sp>
      <p:grpSp>
        <p:nvGrpSpPr>
          <p:cNvPr id="14" name="Group 13">
            <a:extLst>
              <a:ext uri="{FF2B5EF4-FFF2-40B4-BE49-F238E27FC236}">
                <a16:creationId xmlns:a16="http://schemas.microsoft.com/office/drawing/2014/main" id="{73613657-7870-44FC-B08A-4796CA0777AC}"/>
              </a:ext>
            </a:extLst>
          </p:cNvPr>
          <p:cNvGrpSpPr/>
          <p:nvPr/>
        </p:nvGrpSpPr>
        <p:grpSpPr>
          <a:xfrm>
            <a:off x="1269023" y="2528590"/>
            <a:ext cx="2708343" cy="1479673"/>
            <a:chOff x="4241897" y="3187909"/>
            <a:chExt cx="2708343" cy="1479673"/>
          </a:xfrm>
        </p:grpSpPr>
        <p:pic>
          <p:nvPicPr>
            <p:cNvPr id="1025" name="Picture 1">
              <a:extLst>
                <a:ext uri="{FF2B5EF4-FFF2-40B4-BE49-F238E27FC236}">
                  <a16:creationId xmlns:a16="http://schemas.microsoft.com/office/drawing/2014/main" id="{CDCBEBBC-9695-43DF-BFC0-9498C41B0D1E}"/>
                </a:ext>
              </a:extLst>
            </p:cNvPr>
            <p:cNvPicPr>
              <a:picLocks noChangeAspect="1" noChangeArrowheads="1"/>
            </p:cNvPicPr>
            <p:nvPr/>
          </p:nvPicPr>
          <p:blipFill>
            <a:blip r:embed="rId3"/>
            <a:stretch>
              <a:fillRect/>
            </a:stretch>
          </p:blipFill>
          <p:spPr bwMode="auto">
            <a:xfrm>
              <a:off x="4321652" y="3471340"/>
              <a:ext cx="2628588" cy="1196242"/>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E9062BF4-B55A-413C-B403-10075D3D6F60}"/>
                </a:ext>
              </a:extLst>
            </p:cNvPr>
            <p:cNvSpPr txBox="1"/>
            <p:nvPr/>
          </p:nvSpPr>
          <p:spPr>
            <a:xfrm>
              <a:off x="4241897" y="3187909"/>
              <a:ext cx="2021707" cy="538609"/>
            </a:xfrm>
            <a:prstGeom prst="rect">
              <a:avLst/>
            </a:prstGeom>
            <a:noFill/>
          </p:spPr>
          <p:txBody>
            <a:bodyPr wrap="none" rtlCol="0">
              <a:spAutoFit/>
            </a:bodyPr>
            <a:lstStyle/>
            <a:p>
              <a:r>
                <a:rPr lang="en-US" altLang="en-US" sz="1100" dirty="0">
                  <a:latin typeface="Arial" panose="020B0604020202020204" pitchFamily="34" charset="0"/>
                  <a:cs typeface="Arial" panose="020B0604020202020204" pitchFamily="34" charset="0"/>
                </a:rPr>
                <a:t>BA, Kinesiology 2013– IUPUI</a:t>
              </a:r>
            </a:p>
            <a:p>
              <a:endParaRPr lang="en-US" dirty="0"/>
            </a:p>
          </p:txBody>
        </p:sp>
      </p:grpSp>
      <p:pic>
        <p:nvPicPr>
          <p:cNvPr id="18" name="Picture 17" descr="A close up of a logo&#10;&#10;Description generated with very high confidence">
            <a:extLst>
              <a:ext uri="{FF2B5EF4-FFF2-40B4-BE49-F238E27FC236}">
                <a16:creationId xmlns:a16="http://schemas.microsoft.com/office/drawing/2014/main" id="{98CE0B6E-F2E3-40E9-B31E-861308F66C95}"/>
              </a:ext>
            </a:extLst>
          </p:cNvPr>
          <p:cNvPicPr>
            <a:picLocks noChangeAspect="1"/>
          </p:cNvPicPr>
          <p:nvPr/>
        </p:nvPicPr>
        <p:blipFill>
          <a:blip r:embed="rId4"/>
          <a:stretch>
            <a:fillRect/>
          </a:stretch>
        </p:blipFill>
        <p:spPr>
          <a:xfrm>
            <a:off x="5246389" y="2812019"/>
            <a:ext cx="2628588" cy="1196244"/>
          </a:xfrm>
          <a:prstGeom prst="rect">
            <a:avLst/>
          </a:prstGeom>
        </p:spPr>
      </p:pic>
    </p:spTree>
    <p:extLst>
      <p:ext uri="{BB962C8B-B14F-4D97-AF65-F5344CB8AC3E}">
        <p14:creationId xmlns:p14="http://schemas.microsoft.com/office/powerpoint/2010/main" val="21168605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B9745D-36C0-4AB6-AF64-B82E04AB9076}"/>
              </a:ext>
            </a:extLst>
          </p:cNvPr>
          <p:cNvSpPr>
            <a:spLocks noGrp="1"/>
          </p:cNvSpPr>
          <p:nvPr>
            <p:ph type="ctrTitle"/>
          </p:nvPr>
        </p:nvSpPr>
        <p:spPr/>
        <p:txBody>
          <a:bodyPr/>
          <a:lstStyle/>
          <a:p>
            <a:r>
              <a:rPr lang="en-US" dirty="0"/>
              <a:t>Promotional items</a:t>
            </a:r>
          </a:p>
        </p:txBody>
      </p:sp>
      <p:pic>
        <p:nvPicPr>
          <p:cNvPr id="6" name="Content Placeholder 5" descr="A person in a black shirt&#10;&#10;Description generated with very high confidence">
            <a:extLst>
              <a:ext uri="{FF2B5EF4-FFF2-40B4-BE49-F238E27FC236}">
                <a16:creationId xmlns:a16="http://schemas.microsoft.com/office/drawing/2014/main" id="{B13B98EC-A7E6-46EF-A256-CD94F921F583}"/>
              </a:ext>
            </a:extLst>
          </p:cNvPr>
          <p:cNvPicPr>
            <a:picLocks noGrp="1" noChangeAspect="1"/>
          </p:cNvPicPr>
          <p:nvPr>
            <p:ph idx="1"/>
          </p:nvPr>
        </p:nvPicPr>
        <p:blipFill>
          <a:blip r:embed="rId2"/>
          <a:stretch>
            <a:fillRect/>
          </a:stretch>
        </p:blipFill>
        <p:spPr>
          <a:xfrm>
            <a:off x="6684187" y="1556239"/>
            <a:ext cx="2462258" cy="3181255"/>
          </a:xfrm>
        </p:spPr>
      </p:pic>
      <p:sp>
        <p:nvSpPr>
          <p:cNvPr id="13" name="TextBox 12">
            <a:extLst>
              <a:ext uri="{FF2B5EF4-FFF2-40B4-BE49-F238E27FC236}">
                <a16:creationId xmlns:a16="http://schemas.microsoft.com/office/drawing/2014/main" id="{B96FB133-35BA-49CE-AB8D-D9A1598EFE69}"/>
              </a:ext>
            </a:extLst>
          </p:cNvPr>
          <p:cNvSpPr txBox="1"/>
          <p:nvPr/>
        </p:nvSpPr>
        <p:spPr>
          <a:xfrm>
            <a:off x="529826" y="1435221"/>
            <a:ext cx="6504019" cy="646331"/>
          </a:xfrm>
          <a:prstGeom prst="rect">
            <a:avLst/>
          </a:prstGeom>
          <a:noFill/>
        </p:spPr>
        <p:txBody>
          <a:bodyPr wrap="square" rtlCol="0">
            <a:spAutoFit/>
          </a:bodyPr>
          <a:lstStyle/>
          <a:p>
            <a:r>
              <a:rPr lang="en-US" dirty="0"/>
              <a:t>Please contact the IUPUI 50</a:t>
            </a:r>
            <a:r>
              <a:rPr lang="en-US" baseline="30000" dirty="0"/>
              <a:t>th</a:t>
            </a:r>
            <a:r>
              <a:rPr lang="en-US" dirty="0"/>
              <a:t> Anniversary </a:t>
            </a:r>
            <a:br>
              <a:rPr lang="en-US" dirty="0"/>
            </a:br>
            <a:r>
              <a:rPr lang="en-US" dirty="0"/>
              <a:t>Communications Committee to discuss promotional items.</a:t>
            </a:r>
          </a:p>
        </p:txBody>
      </p:sp>
      <p:pic>
        <p:nvPicPr>
          <p:cNvPr id="12" name="Picture 11" descr="A picture containing cup, coffee, tableware&#10;&#10;Description generated with very high confidence">
            <a:extLst>
              <a:ext uri="{FF2B5EF4-FFF2-40B4-BE49-F238E27FC236}">
                <a16:creationId xmlns:a16="http://schemas.microsoft.com/office/drawing/2014/main" id="{FC01E29E-1808-44EA-B22E-A2658BA02907}"/>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51556" y1="26400" x2="42222" y2="26000"/>
                        <a14:foregroundMark x1="33556" y1="25600" x2="45111" y2="25000"/>
                        <a14:foregroundMark x1="45111" y1="25000" x2="50000" y2="25800"/>
                        <a14:foregroundMark x1="17556" y1="31200" x2="22889" y2="62000"/>
                        <a14:foregroundMark x1="22889" y1="62000" x2="27778" y2="72200"/>
                        <a14:foregroundMark x1="27778" y1="72200" x2="38000" y2="77200"/>
                        <a14:foregroundMark x1="38000" y1="77200" x2="49333" y2="76400"/>
                        <a14:foregroundMark x1="49333" y1="76400" x2="58889" y2="70600"/>
                        <a14:foregroundMark x1="58889" y1="70600" x2="61111" y2="68200"/>
                        <a14:foregroundMark x1="66000" y1="28200" x2="76222" y2="32400"/>
                        <a14:foregroundMark x1="76222" y1="32400" x2="84667" y2="39600"/>
                        <a14:foregroundMark x1="84667" y1="39600" x2="84222" y2="47000"/>
                        <a14:foregroundMark x1="65111" y1="27800" x2="42667" y2="25400"/>
                        <a14:foregroundMark x1="42667" y1="25400" x2="17556" y2="30400"/>
                      </a14:backgroundRemoval>
                    </a14:imgEffect>
                  </a14:imgLayer>
                </a14:imgProps>
              </a:ext>
            </a:extLst>
          </a:blip>
          <a:stretch>
            <a:fillRect/>
          </a:stretch>
        </p:blipFill>
        <p:spPr>
          <a:xfrm>
            <a:off x="3983926" y="1861039"/>
            <a:ext cx="2954215" cy="3282461"/>
          </a:xfrm>
          <a:prstGeom prst="rect">
            <a:avLst/>
          </a:prstGeom>
        </p:spPr>
      </p:pic>
    </p:spTree>
    <p:extLst>
      <p:ext uri="{BB962C8B-B14F-4D97-AF65-F5344CB8AC3E}">
        <p14:creationId xmlns:p14="http://schemas.microsoft.com/office/powerpoint/2010/main" val="11442523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74F8C2-E6BD-4B9A-A033-D4A76D8B735B}"/>
              </a:ext>
            </a:extLst>
          </p:cNvPr>
          <p:cNvSpPr>
            <a:spLocks noGrp="1"/>
          </p:cNvSpPr>
          <p:nvPr>
            <p:ph type="title"/>
          </p:nvPr>
        </p:nvSpPr>
        <p:spPr>
          <a:xfrm>
            <a:off x="506693" y="2218254"/>
            <a:ext cx="7362421" cy="656910"/>
          </a:xfrm>
        </p:spPr>
        <p:txBody>
          <a:bodyPr/>
          <a:lstStyle/>
          <a:p>
            <a:r>
              <a:rPr lang="en-US" dirty="0"/>
              <a:t>Mark System</a:t>
            </a:r>
          </a:p>
        </p:txBody>
      </p:sp>
      <p:sp>
        <p:nvSpPr>
          <p:cNvPr id="3" name="Text Placeholder 2">
            <a:extLst>
              <a:ext uri="{FF2B5EF4-FFF2-40B4-BE49-F238E27FC236}">
                <a16:creationId xmlns:a16="http://schemas.microsoft.com/office/drawing/2014/main" id="{CED05C99-B146-4729-936B-CA4C9B5DDF32}"/>
              </a:ext>
            </a:extLst>
          </p:cNvPr>
          <p:cNvSpPr>
            <a:spLocks noGrp="1"/>
          </p:cNvSpPr>
          <p:nvPr>
            <p:ph type="body" sz="quarter" idx="10"/>
          </p:nvPr>
        </p:nvSpPr>
        <p:spPr>
          <a:xfrm>
            <a:off x="526131" y="1972345"/>
            <a:ext cx="3700462" cy="252412"/>
          </a:xfrm>
        </p:spPr>
        <p:txBody>
          <a:bodyPr/>
          <a:lstStyle/>
          <a:p>
            <a:r>
              <a:rPr lang="en-US" cap="small" dirty="0"/>
              <a:t>50</a:t>
            </a:r>
            <a:r>
              <a:rPr lang="en-US" cap="small" baseline="30000" dirty="0"/>
              <a:t>th</a:t>
            </a:r>
            <a:r>
              <a:rPr lang="en-US" cap="small" dirty="0"/>
              <a:t> Anniversary</a:t>
            </a:r>
          </a:p>
        </p:txBody>
      </p:sp>
    </p:spTree>
    <p:extLst>
      <p:ext uri="{BB962C8B-B14F-4D97-AF65-F5344CB8AC3E}">
        <p14:creationId xmlns:p14="http://schemas.microsoft.com/office/powerpoint/2010/main" val="32938193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209A0164-B74B-404D-B7E7-3808FC0D37B3}"/>
              </a:ext>
            </a:extLst>
          </p:cNvPr>
          <p:cNvSpPr>
            <a:spLocks noGrp="1"/>
          </p:cNvSpPr>
          <p:nvPr>
            <p:ph type="title"/>
          </p:nvPr>
        </p:nvSpPr>
        <p:spPr>
          <a:xfrm>
            <a:off x="506694" y="2218254"/>
            <a:ext cx="6802482" cy="656910"/>
          </a:xfrm>
        </p:spPr>
        <p:txBody>
          <a:bodyPr/>
          <a:lstStyle/>
          <a:p>
            <a:r>
              <a:rPr lang="en-US" dirty="0"/>
              <a:t>Incorrect usage</a:t>
            </a:r>
          </a:p>
        </p:txBody>
      </p:sp>
      <p:sp>
        <p:nvSpPr>
          <p:cNvPr id="9" name="Content Placeholder 8">
            <a:extLst>
              <a:ext uri="{FF2B5EF4-FFF2-40B4-BE49-F238E27FC236}">
                <a16:creationId xmlns:a16="http://schemas.microsoft.com/office/drawing/2014/main" id="{2AE27D08-9E79-49AD-A50E-E7F56D6CF3B2}"/>
              </a:ext>
            </a:extLst>
          </p:cNvPr>
          <p:cNvSpPr>
            <a:spLocks noGrp="1"/>
          </p:cNvSpPr>
          <p:nvPr>
            <p:ph type="body" sz="quarter" idx="10"/>
          </p:nvPr>
        </p:nvSpPr>
        <p:spPr>
          <a:xfrm>
            <a:off x="526131" y="1972345"/>
            <a:ext cx="3700462" cy="252412"/>
          </a:xfrm>
        </p:spPr>
        <p:txBody>
          <a:bodyPr/>
          <a:lstStyle/>
          <a:p>
            <a:pPr marL="0" indent="0">
              <a:buNone/>
            </a:pPr>
            <a:r>
              <a:rPr lang="en-US" dirty="0"/>
              <a:t>50</a:t>
            </a:r>
            <a:r>
              <a:rPr lang="en-US" baseline="30000" dirty="0"/>
              <a:t>th</a:t>
            </a:r>
            <a:r>
              <a:rPr lang="en-US" dirty="0"/>
              <a:t> Anniversary</a:t>
            </a:r>
          </a:p>
        </p:txBody>
      </p:sp>
    </p:spTree>
    <p:extLst>
      <p:ext uri="{BB962C8B-B14F-4D97-AF65-F5344CB8AC3E}">
        <p14:creationId xmlns:p14="http://schemas.microsoft.com/office/powerpoint/2010/main" val="18640564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clipart&#10;&#10;Description generated with very high confidence">
            <a:extLst>
              <a:ext uri="{FF2B5EF4-FFF2-40B4-BE49-F238E27FC236}">
                <a16:creationId xmlns:a16="http://schemas.microsoft.com/office/drawing/2014/main" id="{B994F2E1-5C0C-4196-A5D4-C5ED8C1B06C5}"/>
              </a:ext>
            </a:extLst>
          </p:cNvPr>
          <p:cNvPicPr>
            <a:picLocks noChangeAspect="1"/>
          </p:cNvPicPr>
          <p:nvPr/>
        </p:nvPicPr>
        <p:blipFill>
          <a:blip r:embed="rId2"/>
          <a:stretch>
            <a:fillRect/>
          </a:stretch>
        </p:blipFill>
        <p:spPr>
          <a:xfrm>
            <a:off x="1039511" y="693314"/>
            <a:ext cx="2417717" cy="632155"/>
          </a:xfrm>
          <a:prstGeom prst="rect">
            <a:avLst/>
          </a:prstGeom>
        </p:spPr>
      </p:pic>
      <p:pic>
        <p:nvPicPr>
          <p:cNvPr id="9" name="Picture 8" descr="A picture containing clipart&#10;&#10;Description generated with high confidence">
            <a:extLst>
              <a:ext uri="{FF2B5EF4-FFF2-40B4-BE49-F238E27FC236}">
                <a16:creationId xmlns:a16="http://schemas.microsoft.com/office/drawing/2014/main" id="{F2966A25-E8E6-4502-A7E7-0272CCB2B573}"/>
              </a:ext>
            </a:extLst>
          </p:cNvPr>
          <p:cNvPicPr>
            <a:picLocks noChangeAspect="1"/>
          </p:cNvPicPr>
          <p:nvPr/>
        </p:nvPicPr>
        <p:blipFill>
          <a:blip r:embed="rId3"/>
          <a:stretch>
            <a:fillRect/>
          </a:stretch>
        </p:blipFill>
        <p:spPr>
          <a:xfrm>
            <a:off x="5775076" y="653547"/>
            <a:ext cx="1659788" cy="653031"/>
          </a:xfrm>
          <a:prstGeom prst="rect">
            <a:avLst/>
          </a:prstGeom>
        </p:spPr>
      </p:pic>
      <p:cxnSp>
        <p:nvCxnSpPr>
          <p:cNvPr id="17" name="Straight Connector 16">
            <a:extLst>
              <a:ext uri="{FF2B5EF4-FFF2-40B4-BE49-F238E27FC236}">
                <a16:creationId xmlns:a16="http://schemas.microsoft.com/office/drawing/2014/main" id="{440B8743-0233-40B5-B85B-EEF33637F513}"/>
              </a:ext>
            </a:extLst>
          </p:cNvPr>
          <p:cNvCxnSpPr>
            <a:cxnSpLocks/>
          </p:cNvCxnSpPr>
          <p:nvPr/>
        </p:nvCxnSpPr>
        <p:spPr>
          <a:xfrm flipV="1">
            <a:off x="823366" y="653547"/>
            <a:ext cx="2709017" cy="775517"/>
          </a:xfrm>
          <a:prstGeom prst="line">
            <a:avLst/>
          </a:prstGeom>
          <a:effectLst/>
        </p:spPr>
        <p:style>
          <a:lnRef idx="2">
            <a:schemeClr val="dk1"/>
          </a:lnRef>
          <a:fillRef idx="0">
            <a:schemeClr val="dk1"/>
          </a:fillRef>
          <a:effectRef idx="1">
            <a:schemeClr val="dk1"/>
          </a:effectRef>
          <a:fontRef idx="minor">
            <a:schemeClr val="tx1"/>
          </a:fontRef>
        </p:style>
      </p:cxnSp>
      <p:cxnSp>
        <p:nvCxnSpPr>
          <p:cNvPr id="20" name="Straight Connector 19">
            <a:extLst>
              <a:ext uri="{FF2B5EF4-FFF2-40B4-BE49-F238E27FC236}">
                <a16:creationId xmlns:a16="http://schemas.microsoft.com/office/drawing/2014/main" id="{A6B1248D-D2C7-477F-8648-792163F84F82}"/>
              </a:ext>
            </a:extLst>
          </p:cNvPr>
          <p:cNvCxnSpPr>
            <a:cxnSpLocks/>
          </p:cNvCxnSpPr>
          <p:nvPr/>
        </p:nvCxnSpPr>
        <p:spPr>
          <a:xfrm flipV="1">
            <a:off x="823365" y="2094828"/>
            <a:ext cx="2709017" cy="775517"/>
          </a:xfrm>
          <a:prstGeom prst="line">
            <a:avLst/>
          </a:prstGeom>
          <a:effectLst/>
        </p:spPr>
        <p:style>
          <a:lnRef idx="2">
            <a:schemeClr val="dk1"/>
          </a:lnRef>
          <a:fillRef idx="0">
            <a:schemeClr val="dk1"/>
          </a:fillRef>
          <a:effectRef idx="1">
            <a:schemeClr val="dk1"/>
          </a:effectRef>
          <a:fontRef idx="minor">
            <a:schemeClr val="tx1"/>
          </a:fontRef>
        </p:style>
      </p:cxnSp>
      <p:pic>
        <p:nvPicPr>
          <p:cNvPr id="4" name="Picture 3" descr="A close up of a sign&#10;&#10;Description generated with very high confidence">
            <a:extLst>
              <a:ext uri="{FF2B5EF4-FFF2-40B4-BE49-F238E27FC236}">
                <a16:creationId xmlns:a16="http://schemas.microsoft.com/office/drawing/2014/main" id="{8DD0C751-8AC8-4D40-9508-0E69CCC6759A}"/>
              </a:ext>
            </a:extLst>
          </p:cNvPr>
          <p:cNvPicPr>
            <a:picLocks noChangeAspect="1"/>
          </p:cNvPicPr>
          <p:nvPr/>
        </p:nvPicPr>
        <p:blipFill>
          <a:blip r:embed="rId4"/>
          <a:stretch>
            <a:fillRect/>
          </a:stretch>
        </p:blipFill>
        <p:spPr>
          <a:xfrm>
            <a:off x="6042846" y="1790294"/>
            <a:ext cx="1392018" cy="1392018"/>
          </a:xfrm>
          <a:prstGeom prst="rect">
            <a:avLst/>
          </a:prstGeom>
          <a:effectLst>
            <a:outerShdw blurRad="50800" dist="38100" dir="8100000" algn="tr" rotWithShape="0">
              <a:prstClr val="black">
                <a:alpha val="40000"/>
              </a:prstClr>
            </a:outerShdw>
          </a:effectLst>
        </p:spPr>
      </p:pic>
      <p:cxnSp>
        <p:nvCxnSpPr>
          <p:cNvPr id="22" name="Straight Connector 21">
            <a:extLst>
              <a:ext uri="{FF2B5EF4-FFF2-40B4-BE49-F238E27FC236}">
                <a16:creationId xmlns:a16="http://schemas.microsoft.com/office/drawing/2014/main" id="{CAEBA722-CDF9-41B2-8B5D-2D20552691B4}"/>
              </a:ext>
            </a:extLst>
          </p:cNvPr>
          <p:cNvCxnSpPr>
            <a:cxnSpLocks/>
          </p:cNvCxnSpPr>
          <p:nvPr/>
        </p:nvCxnSpPr>
        <p:spPr>
          <a:xfrm flipV="1">
            <a:off x="5363303" y="653546"/>
            <a:ext cx="2709017" cy="775517"/>
          </a:xfrm>
          <a:prstGeom prst="line">
            <a:avLst/>
          </a:prstGeom>
          <a:effectLst/>
        </p:spPr>
        <p:style>
          <a:lnRef idx="2">
            <a:schemeClr val="dk1"/>
          </a:lnRef>
          <a:fillRef idx="0">
            <a:schemeClr val="dk1"/>
          </a:fillRef>
          <a:effectRef idx="1">
            <a:schemeClr val="dk1"/>
          </a:effectRef>
          <a:fontRef idx="minor">
            <a:schemeClr val="tx1"/>
          </a:fontRef>
        </p:style>
      </p:cxnSp>
      <p:cxnSp>
        <p:nvCxnSpPr>
          <p:cNvPr id="23" name="Straight Connector 22">
            <a:extLst>
              <a:ext uri="{FF2B5EF4-FFF2-40B4-BE49-F238E27FC236}">
                <a16:creationId xmlns:a16="http://schemas.microsoft.com/office/drawing/2014/main" id="{D73075A5-92D9-4D57-90C7-DE11A4EBC08B}"/>
              </a:ext>
            </a:extLst>
          </p:cNvPr>
          <p:cNvCxnSpPr>
            <a:cxnSpLocks/>
          </p:cNvCxnSpPr>
          <p:nvPr/>
        </p:nvCxnSpPr>
        <p:spPr>
          <a:xfrm flipV="1">
            <a:off x="5319260" y="2223032"/>
            <a:ext cx="2709017" cy="775517"/>
          </a:xfrm>
          <a:prstGeom prst="line">
            <a:avLst/>
          </a:prstGeom>
          <a:effectLst/>
        </p:spPr>
        <p:style>
          <a:lnRef idx="2">
            <a:schemeClr val="dk1"/>
          </a:lnRef>
          <a:fillRef idx="0">
            <a:schemeClr val="dk1"/>
          </a:fillRef>
          <a:effectRef idx="1">
            <a:schemeClr val="dk1"/>
          </a:effectRef>
          <a:fontRef idx="minor">
            <a:schemeClr val="tx1"/>
          </a:fontRef>
        </p:style>
      </p:cxnSp>
      <p:sp>
        <p:nvSpPr>
          <p:cNvPr id="25" name="TextBox 24">
            <a:extLst>
              <a:ext uri="{FF2B5EF4-FFF2-40B4-BE49-F238E27FC236}">
                <a16:creationId xmlns:a16="http://schemas.microsoft.com/office/drawing/2014/main" id="{604CFC72-A21B-4699-98E8-E9701A996252}"/>
              </a:ext>
            </a:extLst>
          </p:cNvPr>
          <p:cNvSpPr txBox="1"/>
          <p:nvPr/>
        </p:nvSpPr>
        <p:spPr>
          <a:xfrm>
            <a:off x="609137" y="1429064"/>
            <a:ext cx="3416320" cy="253916"/>
          </a:xfrm>
          <a:prstGeom prst="rect">
            <a:avLst/>
          </a:prstGeom>
          <a:noFill/>
        </p:spPr>
        <p:txBody>
          <a:bodyPr wrap="none" rtlCol="0">
            <a:spAutoFit/>
          </a:bodyPr>
          <a:lstStyle/>
          <a:p>
            <a:r>
              <a:rPr lang="en-US" sz="1050" dirty="0">
                <a:solidFill>
                  <a:schemeClr val="tx1">
                    <a:lumMod val="50000"/>
                    <a:lumOff val="50000"/>
                  </a:schemeClr>
                </a:solidFill>
              </a:rPr>
              <a:t>Do not attach IUPUI spirit mark to marketing lockup.</a:t>
            </a:r>
          </a:p>
        </p:txBody>
      </p:sp>
      <p:sp>
        <p:nvSpPr>
          <p:cNvPr id="26" name="TextBox 25">
            <a:extLst>
              <a:ext uri="{FF2B5EF4-FFF2-40B4-BE49-F238E27FC236}">
                <a16:creationId xmlns:a16="http://schemas.microsoft.com/office/drawing/2014/main" id="{0B2DA407-56A8-471D-9351-118219E0DB2E}"/>
              </a:ext>
            </a:extLst>
          </p:cNvPr>
          <p:cNvSpPr txBox="1"/>
          <p:nvPr/>
        </p:nvSpPr>
        <p:spPr>
          <a:xfrm>
            <a:off x="823365" y="3055354"/>
            <a:ext cx="2098651" cy="253916"/>
          </a:xfrm>
          <a:prstGeom prst="rect">
            <a:avLst/>
          </a:prstGeom>
          <a:noFill/>
        </p:spPr>
        <p:txBody>
          <a:bodyPr wrap="none" rtlCol="0">
            <a:spAutoFit/>
          </a:bodyPr>
          <a:lstStyle/>
          <a:p>
            <a:r>
              <a:rPr lang="en-US" sz="1050" dirty="0">
                <a:solidFill>
                  <a:schemeClr val="tx1">
                    <a:lumMod val="50000"/>
                    <a:lumOff val="50000"/>
                  </a:schemeClr>
                </a:solidFill>
              </a:rPr>
              <a:t>Do not change the tagline font.</a:t>
            </a:r>
          </a:p>
        </p:txBody>
      </p:sp>
      <p:sp>
        <p:nvSpPr>
          <p:cNvPr id="27" name="TextBox 26">
            <a:extLst>
              <a:ext uri="{FF2B5EF4-FFF2-40B4-BE49-F238E27FC236}">
                <a16:creationId xmlns:a16="http://schemas.microsoft.com/office/drawing/2014/main" id="{0F9C352B-D025-428C-B7D8-AE4A3213013A}"/>
              </a:ext>
            </a:extLst>
          </p:cNvPr>
          <p:cNvSpPr txBox="1"/>
          <p:nvPr/>
        </p:nvSpPr>
        <p:spPr>
          <a:xfrm>
            <a:off x="2834500" y="4529088"/>
            <a:ext cx="3312125" cy="253916"/>
          </a:xfrm>
          <a:prstGeom prst="rect">
            <a:avLst/>
          </a:prstGeom>
          <a:noFill/>
        </p:spPr>
        <p:txBody>
          <a:bodyPr wrap="none" rtlCol="0">
            <a:spAutoFit/>
          </a:bodyPr>
          <a:lstStyle/>
          <a:p>
            <a:r>
              <a:rPr lang="en-US" sz="1050" dirty="0">
                <a:solidFill>
                  <a:schemeClr val="tx1">
                    <a:lumMod val="50000"/>
                    <a:lumOff val="50000"/>
                  </a:schemeClr>
                </a:solidFill>
              </a:rPr>
              <a:t>Do not stretch the marks horizontally or vertically.</a:t>
            </a:r>
          </a:p>
        </p:txBody>
      </p:sp>
      <p:sp>
        <p:nvSpPr>
          <p:cNvPr id="28" name="TextBox 27">
            <a:extLst>
              <a:ext uri="{FF2B5EF4-FFF2-40B4-BE49-F238E27FC236}">
                <a16:creationId xmlns:a16="http://schemas.microsoft.com/office/drawing/2014/main" id="{62E7C4D6-4521-4C63-8BB0-0C040CC614EF}"/>
              </a:ext>
            </a:extLst>
          </p:cNvPr>
          <p:cNvSpPr txBox="1"/>
          <p:nvPr/>
        </p:nvSpPr>
        <p:spPr>
          <a:xfrm>
            <a:off x="5194676" y="1444595"/>
            <a:ext cx="3369833" cy="253916"/>
          </a:xfrm>
          <a:prstGeom prst="rect">
            <a:avLst/>
          </a:prstGeom>
          <a:noFill/>
        </p:spPr>
        <p:txBody>
          <a:bodyPr wrap="none" rtlCol="0">
            <a:spAutoFit/>
          </a:bodyPr>
          <a:lstStyle/>
          <a:p>
            <a:r>
              <a:rPr lang="en-US" sz="1050" dirty="0">
                <a:solidFill>
                  <a:schemeClr val="tx1">
                    <a:lumMod val="50000"/>
                    <a:lumOff val="50000"/>
                  </a:schemeClr>
                </a:solidFill>
              </a:rPr>
              <a:t>Do not replace the IU tab with the IUPUI spirit mark.</a:t>
            </a:r>
          </a:p>
        </p:txBody>
      </p:sp>
      <p:sp>
        <p:nvSpPr>
          <p:cNvPr id="29" name="TextBox 28">
            <a:extLst>
              <a:ext uri="{FF2B5EF4-FFF2-40B4-BE49-F238E27FC236}">
                <a16:creationId xmlns:a16="http://schemas.microsoft.com/office/drawing/2014/main" id="{A0437588-EA4F-4FDA-8246-8B6DB34F8190}"/>
              </a:ext>
            </a:extLst>
          </p:cNvPr>
          <p:cNvSpPr txBox="1"/>
          <p:nvPr/>
        </p:nvSpPr>
        <p:spPr>
          <a:xfrm>
            <a:off x="5046514" y="3158201"/>
            <a:ext cx="3704860" cy="253916"/>
          </a:xfrm>
          <a:prstGeom prst="rect">
            <a:avLst/>
          </a:prstGeom>
          <a:noFill/>
        </p:spPr>
        <p:txBody>
          <a:bodyPr wrap="none" rtlCol="0">
            <a:spAutoFit/>
          </a:bodyPr>
          <a:lstStyle/>
          <a:p>
            <a:r>
              <a:rPr lang="en-US" sz="1050" dirty="0">
                <a:solidFill>
                  <a:schemeClr val="tx1">
                    <a:lumMod val="50000"/>
                    <a:lumOff val="50000"/>
                  </a:schemeClr>
                </a:solidFill>
              </a:rPr>
              <a:t>Do not apply a drop shadow or other effect to the marks.</a:t>
            </a:r>
          </a:p>
        </p:txBody>
      </p:sp>
      <p:pic>
        <p:nvPicPr>
          <p:cNvPr id="8" name="Picture 7" descr="A picture containing clipart&#10;&#10;Description generated with high confidence">
            <a:extLst>
              <a:ext uri="{FF2B5EF4-FFF2-40B4-BE49-F238E27FC236}">
                <a16:creationId xmlns:a16="http://schemas.microsoft.com/office/drawing/2014/main" id="{BA21BB4E-1642-4DA7-9EDD-73DCA165A060}"/>
              </a:ext>
            </a:extLst>
          </p:cNvPr>
          <p:cNvPicPr>
            <a:picLocks noChangeAspect="1"/>
          </p:cNvPicPr>
          <p:nvPr/>
        </p:nvPicPr>
        <p:blipFill>
          <a:blip r:embed="rId5"/>
          <a:stretch>
            <a:fillRect/>
          </a:stretch>
        </p:blipFill>
        <p:spPr>
          <a:xfrm>
            <a:off x="3157370" y="3792222"/>
            <a:ext cx="2718419" cy="595884"/>
          </a:xfrm>
          <a:prstGeom prst="rect">
            <a:avLst/>
          </a:prstGeom>
        </p:spPr>
      </p:pic>
      <p:cxnSp>
        <p:nvCxnSpPr>
          <p:cNvPr id="21" name="Straight Connector 20">
            <a:extLst>
              <a:ext uri="{FF2B5EF4-FFF2-40B4-BE49-F238E27FC236}">
                <a16:creationId xmlns:a16="http://schemas.microsoft.com/office/drawing/2014/main" id="{76DB4B0B-EC99-474B-A4FF-35DC0F29B345}"/>
              </a:ext>
            </a:extLst>
          </p:cNvPr>
          <p:cNvCxnSpPr>
            <a:cxnSpLocks/>
          </p:cNvCxnSpPr>
          <p:nvPr/>
        </p:nvCxnSpPr>
        <p:spPr>
          <a:xfrm flipV="1">
            <a:off x="3157370" y="3705969"/>
            <a:ext cx="2709017" cy="775517"/>
          </a:xfrm>
          <a:prstGeom prst="line">
            <a:avLst/>
          </a:prstGeom>
          <a:effectLst/>
        </p:spPr>
        <p:style>
          <a:lnRef idx="2">
            <a:schemeClr val="dk1"/>
          </a:lnRef>
          <a:fillRef idx="0">
            <a:schemeClr val="dk1"/>
          </a:fillRef>
          <a:effectRef idx="1">
            <a:schemeClr val="dk1"/>
          </a:effectRef>
          <a:fontRef idx="minor">
            <a:schemeClr val="tx1"/>
          </a:fontRef>
        </p:style>
      </p:cxnSp>
      <p:pic>
        <p:nvPicPr>
          <p:cNvPr id="11" name="Picture 10" descr="A close up of a logo&#10;&#10;Description generated with very high confidence">
            <a:extLst>
              <a:ext uri="{FF2B5EF4-FFF2-40B4-BE49-F238E27FC236}">
                <a16:creationId xmlns:a16="http://schemas.microsoft.com/office/drawing/2014/main" id="{5807C1A4-D1BE-4956-B322-4CD27C0C453F}"/>
              </a:ext>
            </a:extLst>
          </p:cNvPr>
          <p:cNvPicPr>
            <a:picLocks noChangeAspect="1"/>
          </p:cNvPicPr>
          <p:nvPr/>
        </p:nvPicPr>
        <p:blipFill>
          <a:blip r:embed="rId6"/>
          <a:stretch>
            <a:fillRect/>
          </a:stretch>
        </p:blipFill>
        <p:spPr>
          <a:xfrm>
            <a:off x="695674" y="2220662"/>
            <a:ext cx="2964398" cy="595884"/>
          </a:xfrm>
          <a:prstGeom prst="rect">
            <a:avLst/>
          </a:prstGeom>
        </p:spPr>
      </p:pic>
      <p:sp>
        <p:nvSpPr>
          <p:cNvPr id="6" name="Text Placeholder 5">
            <a:extLst>
              <a:ext uri="{FF2B5EF4-FFF2-40B4-BE49-F238E27FC236}">
                <a16:creationId xmlns:a16="http://schemas.microsoft.com/office/drawing/2014/main" id="{F413CFDE-23CF-3B4C-AEF3-1CFC99C9423B}"/>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42885345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209A0164-B74B-404D-B7E7-3808FC0D37B3}"/>
              </a:ext>
            </a:extLst>
          </p:cNvPr>
          <p:cNvSpPr>
            <a:spLocks noGrp="1"/>
          </p:cNvSpPr>
          <p:nvPr>
            <p:ph type="title"/>
          </p:nvPr>
        </p:nvSpPr>
        <p:spPr>
          <a:xfrm>
            <a:off x="506694" y="2218254"/>
            <a:ext cx="6802482" cy="656910"/>
          </a:xfrm>
        </p:spPr>
        <p:txBody>
          <a:bodyPr/>
          <a:lstStyle/>
          <a:p>
            <a:r>
              <a:rPr lang="en-US" dirty="0"/>
              <a:t>For more information</a:t>
            </a:r>
          </a:p>
        </p:txBody>
      </p:sp>
      <p:sp>
        <p:nvSpPr>
          <p:cNvPr id="9" name="Content Placeholder 8">
            <a:extLst>
              <a:ext uri="{FF2B5EF4-FFF2-40B4-BE49-F238E27FC236}">
                <a16:creationId xmlns:a16="http://schemas.microsoft.com/office/drawing/2014/main" id="{2AE27D08-9E79-49AD-A50E-E7F56D6CF3B2}"/>
              </a:ext>
            </a:extLst>
          </p:cNvPr>
          <p:cNvSpPr>
            <a:spLocks noGrp="1"/>
          </p:cNvSpPr>
          <p:nvPr>
            <p:ph type="body" sz="quarter" idx="10"/>
          </p:nvPr>
        </p:nvSpPr>
        <p:spPr>
          <a:xfrm>
            <a:off x="526131" y="1972345"/>
            <a:ext cx="3700462" cy="252412"/>
          </a:xfrm>
        </p:spPr>
        <p:txBody>
          <a:bodyPr/>
          <a:lstStyle/>
          <a:p>
            <a:pPr marL="0" indent="0">
              <a:buNone/>
            </a:pPr>
            <a:r>
              <a:rPr lang="en-US" dirty="0"/>
              <a:t>50</a:t>
            </a:r>
            <a:r>
              <a:rPr lang="en-US" baseline="30000" dirty="0"/>
              <a:t>th</a:t>
            </a:r>
            <a:r>
              <a:rPr lang="en-US" dirty="0"/>
              <a:t> Anniversary</a:t>
            </a:r>
          </a:p>
        </p:txBody>
      </p:sp>
    </p:spTree>
    <p:extLst>
      <p:ext uri="{BB962C8B-B14F-4D97-AF65-F5344CB8AC3E}">
        <p14:creationId xmlns:p14="http://schemas.microsoft.com/office/powerpoint/2010/main" val="963047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B9745D-36C0-4AB6-AF64-B82E04AB9076}"/>
              </a:ext>
            </a:extLst>
          </p:cNvPr>
          <p:cNvSpPr>
            <a:spLocks noGrp="1"/>
          </p:cNvSpPr>
          <p:nvPr>
            <p:ph type="ctrTitle"/>
          </p:nvPr>
        </p:nvSpPr>
        <p:spPr/>
        <p:txBody>
          <a:bodyPr/>
          <a:lstStyle/>
          <a:p>
            <a:r>
              <a:rPr lang="en-US" dirty="0"/>
              <a:t>Contact</a:t>
            </a:r>
          </a:p>
        </p:txBody>
      </p:sp>
      <p:sp>
        <p:nvSpPr>
          <p:cNvPr id="8" name="Content Placeholder 3">
            <a:extLst>
              <a:ext uri="{FF2B5EF4-FFF2-40B4-BE49-F238E27FC236}">
                <a16:creationId xmlns:a16="http://schemas.microsoft.com/office/drawing/2014/main" id="{385395FF-93D0-45B7-A858-6F2FE57D163C}"/>
              </a:ext>
            </a:extLst>
          </p:cNvPr>
          <p:cNvSpPr>
            <a:spLocks noGrp="1"/>
          </p:cNvSpPr>
          <p:nvPr>
            <p:ph idx="1"/>
          </p:nvPr>
        </p:nvSpPr>
        <p:spPr>
          <a:xfrm>
            <a:off x="518824" y="1629405"/>
            <a:ext cx="8015594" cy="2214050"/>
          </a:xfrm>
        </p:spPr>
        <p:txBody>
          <a:bodyPr>
            <a:normAutofit fontScale="85000" lnSpcReduction="20000"/>
          </a:bodyPr>
          <a:lstStyle/>
          <a:p>
            <a:pPr>
              <a:buFont typeface="Arial" panose="020B0604020202020204" pitchFamily="34" charset="0"/>
              <a:buChar char="•"/>
            </a:pPr>
            <a:r>
              <a:rPr lang="en-US" dirty="0"/>
              <a:t>For questions related to communicating about the IUPUI 50</a:t>
            </a:r>
            <a:r>
              <a:rPr lang="en-US" baseline="30000" dirty="0"/>
              <a:t>th</a:t>
            </a:r>
            <a:r>
              <a:rPr lang="en-US" dirty="0"/>
              <a:t> Anniversary Celebration:</a:t>
            </a:r>
          </a:p>
          <a:p>
            <a:pPr lvl="1">
              <a:lnSpc>
                <a:spcPct val="120000"/>
              </a:lnSpc>
              <a:spcAft>
                <a:spcPts val="0"/>
              </a:spcAft>
            </a:pPr>
            <a:r>
              <a:rPr lang="en-US" dirty="0"/>
              <a:t>Becky Wood, Assistant to the Chancellor for Communications</a:t>
            </a:r>
          </a:p>
          <a:p>
            <a:pPr marL="746125" lvl="1" indent="0">
              <a:lnSpc>
                <a:spcPct val="120000"/>
              </a:lnSpc>
              <a:spcAft>
                <a:spcPts val="0"/>
              </a:spcAft>
              <a:buNone/>
            </a:pPr>
            <a:r>
              <a:rPr lang="en-US" dirty="0">
                <a:hlinkClick r:id="rId2"/>
              </a:rPr>
              <a:t>rewood@iupui.edu</a:t>
            </a:r>
            <a:endParaRPr lang="en-US" dirty="0"/>
          </a:p>
          <a:p>
            <a:pPr marL="746125" lvl="1" indent="0">
              <a:lnSpc>
                <a:spcPct val="120000"/>
              </a:lnSpc>
              <a:spcAft>
                <a:spcPts val="0"/>
              </a:spcAft>
              <a:buNone/>
            </a:pPr>
            <a:r>
              <a:rPr lang="en-US" dirty="0"/>
              <a:t>317-274-8712</a:t>
            </a:r>
          </a:p>
          <a:p>
            <a:pPr marL="746125" lvl="1" indent="0">
              <a:lnSpc>
                <a:spcPct val="120000"/>
              </a:lnSpc>
              <a:spcAft>
                <a:spcPts val="0"/>
              </a:spcAft>
              <a:buNone/>
            </a:pPr>
            <a:endParaRPr lang="en-US" dirty="0"/>
          </a:p>
          <a:p>
            <a:pPr>
              <a:buFont typeface="Arial" panose="020B0604020202020204" pitchFamily="34" charset="0"/>
              <a:buChar char="•"/>
            </a:pPr>
            <a:r>
              <a:rPr lang="en-US" dirty="0"/>
              <a:t>For general questions about the IUPUI 50</a:t>
            </a:r>
            <a:r>
              <a:rPr lang="en-US" baseline="30000" dirty="0"/>
              <a:t>th</a:t>
            </a:r>
            <a:r>
              <a:rPr lang="en-US" dirty="0"/>
              <a:t> Anniversary Celebration:</a:t>
            </a:r>
          </a:p>
          <a:p>
            <a:pPr lvl="1"/>
            <a:r>
              <a:rPr lang="en-US" dirty="0"/>
              <a:t>iupui50@iupui.edux</a:t>
            </a:r>
          </a:p>
        </p:txBody>
      </p:sp>
      <p:pic>
        <p:nvPicPr>
          <p:cNvPr id="10" name="Picture 9">
            <a:extLst>
              <a:ext uri="{FF2B5EF4-FFF2-40B4-BE49-F238E27FC236}">
                <a16:creationId xmlns:a16="http://schemas.microsoft.com/office/drawing/2014/main" id="{5AF386F0-EDE2-4838-A97A-F1F090344015}"/>
              </a:ext>
            </a:extLst>
          </p:cNvPr>
          <p:cNvPicPr>
            <a:picLocks noChangeAspect="1"/>
          </p:cNvPicPr>
          <p:nvPr/>
        </p:nvPicPr>
        <p:blipFill>
          <a:blip r:embed="rId3"/>
          <a:stretch>
            <a:fillRect/>
          </a:stretch>
        </p:blipFill>
        <p:spPr>
          <a:xfrm>
            <a:off x="4184975" y="3717268"/>
            <a:ext cx="4650802" cy="1199494"/>
          </a:xfrm>
          <a:prstGeom prst="rect">
            <a:avLst/>
          </a:prstGeom>
        </p:spPr>
      </p:pic>
    </p:spTree>
    <p:extLst>
      <p:ext uri="{BB962C8B-B14F-4D97-AF65-F5344CB8AC3E}">
        <p14:creationId xmlns:p14="http://schemas.microsoft.com/office/powerpoint/2010/main" val="17948987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61F69B-EA1A-4BD7-843F-3DE8EC7147B7}"/>
              </a:ext>
            </a:extLst>
          </p:cNvPr>
          <p:cNvSpPr>
            <a:spLocks noGrp="1"/>
          </p:cNvSpPr>
          <p:nvPr>
            <p:ph type="ctrTitle"/>
          </p:nvPr>
        </p:nvSpPr>
        <p:spPr/>
        <p:txBody>
          <a:bodyPr/>
          <a:lstStyle/>
          <a:p>
            <a:r>
              <a:rPr lang="en-US" dirty="0"/>
              <a:t>Usage guide for all marks</a:t>
            </a:r>
          </a:p>
        </p:txBody>
      </p:sp>
      <p:sp>
        <p:nvSpPr>
          <p:cNvPr id="3" name="Subtitle 2">
            <a:extLst>
              <a:ext uri="{FF2B5EF4-FFF2-40B4-BE49-F238E27FC236}">
                <a16:creationId xmlns:a16="http://schemas.microsoft.com/office/drawing/2014/main" id="{A11288AB-2045-43A8-AF62-B19E7BDB143D}"/>
              </a:ext>
            </a:extLst>
          </p:cNvPr>
          <p:cNvSpPr>
            <a:spLocks noGrp="1"/>
          </p:cNvSpPr>
          <p:nvPr>
            <p:ph type="subTitle" idx="1"/>
          </p:nvPr>
        </p:nvSpPr>
        <p:spPr/>
        <p:txBody>
          <a:bodyPr>
            <a:normAutofit lnSpcReduction="10000"/>
          </a:bodyPr>
          <a:lstStyle/>
          <a:p>
            <a:pPr marL="0" indent="0">
              <a:buNone/>
            </a:pPr>
            <a:r>
              <a:rPr lang="en-US" sz="2000" dirty="0"/>
              <a:t>These guidelines apply to IU formal anniversary marks, IUPUI anniversary marketing lockups, and the IUPUI spirit mark.</a:t>
            </a:r>
          </a:p>
          <a:p>
            <a:pPr marL="285750" indent="-285750">
              <a:buFont typeface="Arial" panose="020B0604020202020204" pitchFamily="34" charset="0"/>
              <a:buChar char="•"/>
            </a:pPr>
            <a:r>
              <a:rPr lang="en-US" sz="1600" dirty="0"/>
              <a:t>The same guidelines that apply to the use of all IU marks apply to the use of 50</a:t>
            </a:r>
            <a:r>
              <a:rPr lang="en-US" sz="1600" baseline="30000" dirty="0"/>
              <a:t>th</a:t>
            </a:r>
            <a:r>
              <a:rPr lang="en-US" sz="1600" dirty="0"/>
              <a:t> Anniversary marks.</a:t>
            </a:r>
          </a:p>
          <a:p>
            <a:pPr marL="285750" indent="-285750">
              <a:buFont typeface="Arial" panose="020B0604020202020204" pitchFamily="34" charset="0"/>
              <a:buChar char="•"/>
            </a:pPr>
            <a:r>
              <a:rPr lang="en-US" sz="1600" dirty="0"/>
              <a:t>You can resize the marks proportionally as needed.  A mark should never be so small that you can’t read it.</a:t>
            </a:r>
          </a:p>
          <a:p>
            <a:pPr marL="285750" indent="-285750">
              <a:buFont typeface="Arial" panose="020B0604020202020204" pitchFamily="34" charset="0"/>
              <a:buChar char="•"/>
            </a:pPr>
            <a:r>
              <a:rPr lang="en-US" sz="1600" dirty="0"/>
              <a:t>Use the marks in their complete forms. Do not change color, distress, crop, or otherwise modify the mark.</a:t>
            </a:r>
          </a:p>
        </p:txBody>
      </p:sp>
      <p:sp>
        <p:nvSpPr>
          <p:cNvPr id="4" name="Text Placeholder 3">
            <a:extLst>
              <a:ext uri="{FF2B5EF4-FFF2-40B4-BE49-F238E27FC236}">
                <a16:creationId xmlns:a16="http://schemas.microsoft.com/office/drawing/2014/main" id="{1532889F-3DC3-4F65-A5D9-58991554B011}"/>
              </a:ext>
            </a:extLst>
          </p:cNvPr>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829344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17B51A-EE61-4601-A2C6-F18385C16F71}"/>
              </a:ext>
            </a:extLst>
          </p:cNvPr>
          <p:cNvSpPr>
            <a:spLocks noGrp="1"/>
          </p:cNvSpPr>
          <p:nvPr>
            <p:ph type="ctrTitle"/>
          </p:nvPr>
        </p:nvSpPr>
        <p:spPr/>
        <p:txBody>
          <a:bodyPr/>
          <a:lstStyle/>
          <a:p>
            <a:r>
              <a:rPr lang="en-US" dirty="0"/>
              <a:t>The 50</a:t>
            </a:r>
            <a:r>
              <a:rPr lang="en-US" baseline="30000" dirty="0"/>
              <a:t>th</a:t>
            </a:r>
            <a:r>
              <a:rPr lang="en-US" dirty="0"/>
              <a:t> anniversary mark system</a:t>
            </a:r>
          </a:p>
        </p:txBody>
      </p:sp>
      <p:sp>
        <p:nvSpPr>
          <p:cNvPr id="3" name="Subtitle 2">
            <a:extLst>
              <a:ext uri="{FF2B5EF4-FFF2-40B4-BE49-F238E27FC236}">
                <a16:creationId xmlns:a16="http://schemas.microsoft.com/office/drawing/2014/main" id="{4CC26174-D0AB-4359-BDF6-7195A95D3B68}"/>
              </a:ext>
            </a:extLst>
          </p:cNvPr>
          <p:cNvSpPr>
            <a:spLocks noGrp="1"/>
          </p:cNvSpPr>
          <p:nvPr>
            <p:ph type="subTitle" idx="1"/>
          </p:nvPr>
        </p:nvSpPr>
        <p:spPr/>
        <p:txBody>
          <a:bodyPr/>
          <a:lstStyle/>
          <a:p>
            <a:pPr marL="0" indent="0">
              <a:buNone/>
            </a:pPr>
            <a:r>
              <a:rPr lang="en-US" dirty="0"/>
              <a:t>IUPUI, along with IU Communications, has developed a visual mark system for the campus’s 50</a:t>
            </a:r>
            <a:r>
              <a:rPr lang="en-US" baseline="30000" dirty="0"/>
              <a:t>th</a:t>
            </a:r>
            <a:r>
              <a:rPr lang="en-US" dirty="0"/>
              <a:t> Anniversary celebration in 2019.  This system uses three types of marks:</a:t>
            </a:r>
          </a:p>
          <a:p>
            <a:pPr marL="285750" indent="-285750">
              <a:buFont typeface="Arial" panose="020B0604020202020204" pitchFamily="34" charset="0"/>
              <a:buChar char="•"/>
            </a:pPr>
            <a:r>
              <a:rPr lang="en-US" dirty="0"/>
              <a:t>IU formal anniversary mark</a:t>
            </a:r>
          </a:p>
          <a:p>
            <a:pPr marL="285750" indent="-285750">
              <a:buFont typeface="Arial" panose="020B0604020202020204" pitchFamily="34" charset="0"/>
              <a:buChar char="•"/>
            </a:pPr>
            <a:r>
              <a:rPr lang="en-US" dirty="0"/>
              <a:t>IUPUI anniversary marketing lockups</a:t>
            </a:r>
          </a:p>
          <a:p>
            <a:pPr marL="285750" indent="-285750">
              <a:buFont typeface="Arial" panose="020B0604020202020204" pitchFamily="34" charset="0"/>
              <a:buChar char="•"/>
            </a:pPr>
            <a:r>
              <a:rPr lang="en-US" dirty="0"/>
              <a:t>IUPUI spirit marks</a:t>
            </a:r>
          </a:p>
        </p:txBody>
      </p:sp>
      <p:sp>
        <p:nvSpPr>
          <p:cNvPr id="4" name="Text Placeholder 3">
            <a:extLst>
              <a:ext uri="{FF2B5EF4-FFF2-40B4-BE49-F238E27FC236}">
                <a16:creationId xmlns:a16="http://schemas.microsoft.com/office/drawing/2014/main" id="{D8C2AE27-1976-4114-98DD-F4EDEC55BB7E}"/>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40584675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5C150B-B0E1-4DF4-BC31-4FB747E51B16}"/>
              </a:ext>
            </a:extLst>
          </p:cNvPr>
          <p:cNvSpPr>
            <a:spLocks noGrp="1"/>
          </p:cNvSpPr>
          <p:nvPr>
            <p:ph type="title"/>
          </p:nvPr>
        </p:nvSpPr>
        <p:spPr>
          <a:xfrm>
            <a:off x="506694" y="1908764"/>
            <a:ext cx="6802482" cy="656910"/>
          </a:xfrm>
        </p:spPr>
        <p:txBody>
          <a:bodyPr/>
          <a:lstStyle/>
          <a:p>
            <a:r>
              <a:rPr lang="en-US" dirty="0"/>
              <a:t>IU formal anniversary mark</a:t>
            </a:r>
          </a:p>
        </p:txBody>
      </p:sp>
      <p:sp>
        <p:nvSpPr>
          <p:cNvPr id="3" name="Text Placeholder 2">
            <a:extLst>
              <a:ext uri="{FF2B5EF4-FFF2-40B4-BE49-F238E27FC236}">
                <a16:creationId xmlns:a16="http://schemas.microsoft.com/office/drawing/2014/main" id="{D630F1F4-E207-4586-A87A-5B7000AA94F4}"/>
              </a:ext>
            </a:extLst>
          </p:cNvPr>
          <p:cNvSpPr>
            <a:spLocks noGrp="1"/>
          </p:cNvSpPr>
          <p:nvPr>
            <p:ph type="body" sz="quarter" idx="10"/>
          </p:nvPr>
        </p:nvSpPr>
        <p:spPr>
          <a:xfrm>
            <a:off x="593586" y="2565674"/>
            <a:ext cx="7703469" cy="1723014"/>
          </a:xfrm>
        </p:spPr>
        <p:txBody>
          <a:bodyPr anchor="t"/>
          <a:lstStyle/>
          <a:p>
            <a:r>
              <a:rPr lang="en-US" dirty="0"/>
              <a:t>The IU formal anniversary mark was created for celebrations across campuses, schools, and departments. Formal marks are to be used on formal materials such as letterhead, official documents, and ceremonial materials.</a:t>
            </a:r>
          </a:p>
          <a:p>
            <a:r>
              <a:rPr lang="en-US" dirty="0"/>
              <a:t>Please review the Anniversary Mark Use Guide for more information on the anniversary mark.</a:t>
            </a:r>
          </a:p>
        </p:txBody>
      </p:sp>
    </p:spTree>
    <p:extLst>
      <p:ext uri="{BB962C8B-B14F-4D97-AF65-F5344CB8AC3E}">
        <p14:creationId xmlns:p14="http://schemas.microsoft.com/office/powerpoint/2010/main" val="18375699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F3A77E-9823-4421-9B36-CB0DE74548A0}"/>
              </a:ext>
            </a:extLst>
          </p:cNvPr>
          <p:cNvSpPr>
            <a:spLocks noGrp="1"/>
          </p:cNvSpPr>
          <p:nvPr>
            <p:ph type="title"/>
          </p:nvPr>
        </p:nvSpPr>
        <p:spPr>
          <a:xfrm>
            <a:off x="525303" y="267440"/>
            <a:ext cx="4560579" cy="779318"/>
          </a:xfrm>
        </p:spPr>
        <p:txBody>
          <a:bodyPr/>
          <a:lstStyle/>
          <a:p>
            <a:r>
              <a:rPr lang="en-US" dirty="0"/>
              <a:t>IU formal anniversary mark</a:t>
            </a:r>
          </a:p>
        </p:txBody>
      </p:sp>
      <p:pic>
        <p:nvPicPr>
          <p:cNvPr id="14" name="Picture 13">
            <a:extLst>
              <a:ext uri="{FF2B5EF4-FFF2-40B4-BE49-F238E27FC236}">
                <a16:creationId xmlns:a16="http://schemas.microsoft.com/office/drawing/2014/main" id="{8D932503-A01B-4392-8720-157BA1DF116A}"/>
              </a:ext>
            </a:extLst>
          </p:cNvPr>
          <p:cNvPicPr>
            <a:picLocks noChangeAspect="1"/>
          </p:cNvPicPr>
          <p:nvPr/>
        </p:nvPicPr>
        <p:blipFill>
          <a:blip r:embed="rId2"/>
          <a:stretch>
            <a:fillRect/>
          </a:stretch>
        </p:blipFill>
        <p:spPr>
          <a:xfrm>
            <a:off x="676409" y="1286301"/>
            <a:ext cx="3656671" cy="3325677"/>
          </a:xfrm>
          <a:prstGeom prst="rect">
            <a:avLst/>
          </a:prstGeom>
        </p:spPr>
      </p:pic>
      <p:sp>
        <p:nvSpPr>
          <p:cNvPr id="3" name="Rectangle 2">
            <a:extLst>
              <a:ext uri="{FF2B5EF4-FFF2-40B4-BE49-F238E27FC236}">
                <a16:creationId xmlns:a16="http://schemas.microsoft.com/office/drawing/2014/main" id="{AC3DFDDE-4A7C-4559-BA9D-228B6F0942C1}"/>
              </a:ext>
            </a:extLst>
          </p:cNvPr>
          <p:cNvSpPr/>
          <p:nvPr/>
        </p:nvSpPr>
        <p:spPr>
          <a:xfrm>
            <a:off x="5085882" y="-157162"/>
            <a:ext cx="4058118" cy="5143500"/>
          </a:xfrm>
          <a:prstGeom prst="rect">
            <a:avLst/>
          </a:prstGeom>
          <a:solidFill>
            <a:srgbClr val="99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FC967776-6028-4802-A9D2-340F20B6182B}"/>
              </a:ext>
            </a:extLst>
          </p:cNvPr>
          <p:cNvPicPr>
            <a:picLocks noChangeAspect="1"/>
          </p:cNvPicPr>
          <p:nvPr/>
        </p:nvPicPr>
        <p:blipFill>
          <a:blip r:embed="rId3"/>
          <a:stretch>
            <a:fillRect/>
          </a:stretch>
        </p:blipFill>
        <p:spPr>
          <a:xfrm>
            <a:off x="5368587" y="1133828"/>
            <a:ext cx="3492709" cy="3325677"/>
          </a:xfrm>
          <a:prstGeom prst="rect">
            <a:avLst/>
          </a:prstGeom>
        </p:spPr>
      </p:pic>
    </p:spTree>
    <p:extLst>
      <p:ext uri="{BB962C8B-B14F-4D97-AF65-F5344CB8AC3E}">
        <p14:creationId xmlns:p14="http://schemas.microsoft.com/office/powerpoint/2010/main" val="28591378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3F19222-87A9-B54C-B2E4-125F954F8A80}"/>
              </a:ext>
            </a:extLst>
          </p:cNvPr>
          <p:cNvPicPr>
            <a:picLocks noChangeAspect="1"/>
          </p:cNvPicPr>
          <p:nvPr/>
        </p:nvPicPr>
        <p:blipFill>
          <a:blip r:embed="rId2"/>
          <a:stretch>
            <a:fillRect/>
          </a:stretch>
        </p:blipFill>
        <p:spPr>
          <a:xfrm>
            <a:off x="2339146" y="855440"/>
            <a:ext cx="2351888" cy="4352988"/>
          </a:xfrm>
          <a:prstGeom prst="rect">
            <a:avLst/>
          </a:prstGeom>
        </p:spPr>
      </p:pic>
      <p:pic>
        <p:nvPicPr>
          <p:cNvPr id="5" name="Picture 4">
            <a:extLst>
              <a:ext uri="{FF2B5EF4-FFF2-40B4-BE49-F238E27FC236}">
                <a16:creationId xmlns:a16="http://schemas.microsoft.com/office/drawing/2014/main" id="{A13A99EA-2F30-4540-86DF-6C7BC2CCC32A}"/>
              </a:ext>
            </a:extLst>
          </p:cNvPr>
          <p:cNvPicPr>
            <a:picLocks noChangeAspect="1"/>
          </p:cNvPicPr>
          <p:nvPr/>
        </p:nvPicPr>
        <p:blipFill rotWithShape="1">
          <a:blip r:embed="rId3"/>
          <a:srcRect l="13134" r="13801"/>
          <a:stretch/>
        </p:blipFill>
        <p:spPr>
          <a:xfrm>
            <a:off x="4117505" y="730995"/>
            <a:ext cx="2515953" cy="4343583"/>
          </a:xfrm>
          <a:prstGeom prst="rect">
            <a:avLst/>
          </a:prstGeom>
        </p:spPr>
      </p:pic>
      <p:pic>
        <p:nvPicPr>
          <p:cNvPr id="7" name="Picture 6">
            <a:extLst>
              <a:ext uri="{FF2B5EF4-FFF2-40B4-BE49-F238E27FC236}">
                <a16:creationId xmlns:a16="http://schemas.microsoft.com/office/drawing/2014/main" id="{B8D87E0F-31A4-9449-A989-091832EABB1C}"/>
              </a:ext>
            </a:extLst>
          </p:cNvPr>
          <p:cNvPicPr>
            <a:picLocks noChangeAspect="1"/>
          </p:cNvPicPr>
          <p:nvPr/>
        </p:nvPicPr>
        <p:blipFill>
          <a:blip r:embed="rId4"/>
          <a:stretch>
            <a:fillRect/>
          </a:stretch>
        </p:blipFill>
        <p:spPr>
          <a:xfrm>
            <a:off x="1026" y="2149471"/>
            <a:ext cx="2338120" cy="3183402"/>
          </a:xfrm>
          <a:prstGeom prst="rect">
            <a:avLst/>
          </a:prstGeom>
        </p:spPr>
      </p:pic>
      <p:pic>
        <p:nvPicPr>
          <p:cNvPr id="12" name="Picture 11">
            <a:extLst>
              <a:ext uri="{FF2B5EF4-FFF2-40B4-BE49-F238E27FC236}">
                <a16:creationId xmlns:a16="http://schemas.microsoft.com/office/drawing/2014/main" id="{FAF0F320-4A8D-234B-8E9A-BAD3962ABC6B}"/>
              </a:ext>
            </a:extLst>
          </p:cNvPr>
          <p:cNvPicPr>
            <a:picLocks noChangeAspect="1"/>
          </p:cNvPicPr>
          <p:nvPr/>
        </p:nvPicPr>
        <p:blipFill rotWithShape="1">
          <a:blip r:embed="rId5"/>
          <a:srcRect t="6905"/>
          <a:stretch/>
        </p:blipFill>
        <p:spPr>
          <a:xfrm>
            <a:off x="6866116" y="81160"/>
            <a:ext cx="2217646" cy="3622092"/>
          </a:xfrm>
          <a:prstGeom prst="rect">
            <a:avLst/>
          </a:prstGeom>
        </p:spPr>
      </p:pic>
      <p:sp>
        <p:nvSpPr>
          <p:cNvPr id="14" name="Title 1">
            <a:extLst>
              <a:ext uri="{FF2B5EF4-FFF2-40B4-BE49-F238E27FC236}">
                <a16:creationId xmlns:a16="http://schemas.microsoft.com/office/drawing/2014/main" id="{D7A98F62-2515-9A4B-BE1B-9E5A8954B8C3}"/>
              </a:ext>
            </a:extLst>
          </p:cNvPr>
          <p:cNvSpPr>
            <a:spLocks noGrp="1"/>
          </p:cNvSpPr>
          <p:nvPr>
            <p:ph type="title"/>
          </p:nvPr>
        </p:nvSpPr>
        <p:spPr>
          <a:xfrm>
            <a:off x="525303" y="267440"/>
            <a:ext cx="4560579" cy="779318"/>
          </a:xfrm>
        </p:spPr>
        <p:txBody>
          <a:bodyPr/>
          <a:lstStyle/>
          <a:p>
            <a:r>
              <a:rPr lang="en-US" dirty="0"/>
              <a:t>Usage examples</a:t>
            </a:r>
          </a:p>
        </p:txBody>
      </p:sp>
    </p:spTree>
    <p:extLst>
      <p:ext uri="{BB962C8B-B14F-4D97-AF65-F5344CB8AC3E}">
        <p14:creationId xmlns:p14="http://schemas.microsoft.com/office/powerpoint/2010/main" val="42326740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209A0164-B74B-404D-B7E7-3808FC0D37B3}"/>
              </a:ext>
            </a:extLst>
          </p:cNvPr>
          <p:cNvSpPr>
            <a:spLocks noGrp="1"/>
          </p:cNvSpPr>
          <p:nvPr>
            <p:ph type="title"/>
          </p:nvPr>
        </p:nvSpPr>
        <p:spPr>
          <a:xfrm>
            <a:off x="506694" y="2218254"/>
            <a:ext cx="6802482" cy="656910"/>
          </a:xfrm>
        </p:spPr>
        <p:txBody>
          <a:bodyPr/>
          <a:lstStyle/>
          <a:p>
            <a:r>
              <a:rPr lang="en-US" dirty="0"/>
              <a:t>For more information</a:t>
            </a:r>
          </a:p>
        </p:txBody>
      </p:sp>
      <p:sp>
        <p:nvSpPr>
          <p:cNvPr id="9" name="Content Placeholder 8">
            <a:extLst>
              <a:ext uri="{FF2B5EF4-FFF2-40B4-BE49-F238E27FC236}">
                <a16:creationId xmlns:a16="http://schemas.microsoft.com/office/drawing/2014/main" id="{2AE27D08-9E79-49AD-A50E-E7F56D6CF3B2}"/>
              </a:ext>
            </a:extLst>
          </p:cNvPr>
          <p:cNvSpPr>
            <a:spLocks noGrp="1"/>
          </p:cNvSpPr>
          <p:nvPr>
            <p:ph type="body" sz="quarter" idx="10"/>
          </p:nvPr>
        </p:nvSpPr>
        <p:spPr>
          <a:xfrm>
            <a:off x="526131" y="1972345"/>
            <a:ext cx="3700462" cy="252412"/>
          </a:xfrm>
        </p:spPr>
        <p:txBody>
          <a:bodyPr/>
          <a:lstStyle/>
          <a:p>
            <a:pPr marL="0" indent="0">
              <a:buNone/>
            </a:pPr>
            <a:r>
              <a:rPr lang="en-US" dirty="0"/>
              <a:t>IU Formal Anniversary Mark</a:t>
            </a:r>
          </a:p>
        </p:txBody>
      </p:sp>
    </p:spTree>
    <p:extLst>
      <p:ext uri="{BB962C8B-B14F-4D97-AF65-F5344CB8AC3E}">
        <p14:creationId xmlns:p14="http://schemas.microsoft.com/office/powerpoint/2010/main" val="2133230430"/>
      </p:ext>
    </p:extLst>
  </p:cSld>
  <p:clrMapOvr>
    <a:masterClrMapping/>
  </p:clrMapOvr>
</p:sld>
</file>

<file path=ppt/theme/theme1.xml><?xml version="1.0" encoding="utf-8"?>
<a:theme xmlns:a="http://schemas.openxmlformats.org/drawingml/2006/main" name="Mai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enton Sans">
      <a:majorFont>
        <a:latin typeface="BentonSansCond Medium"/>
        <a:ea typeface=""/>
        <a:cs typeface=""/>
      </a:majorFont>
      <a:minorFont>
        <a:latin typeface="BentonSans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UPUIndianapolis-template" id="{D1E0C0BE-E6C8-1B40-A1D5-E9A9E716E2D4}" vid="{D1DA6FD8-431D-7648-8457-DD5E2B9E28A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DE64AEEDD9B7A4D93545ACBE97D4615" ma:contentTypeVersion="2" ma:contentTypeDescription="Create a new document." ma:contentTypeScope="" ma:versionID="f49002b78e3a4a71b814eef46a983816">
  <xsd:schema xmlns:xsd="http://www.w3.org/2001/XMLSchema" xmlns:xs="http://www.w3.org/2001/XMLSchema" xmlns:p="http://schemas.microsoft.com/office/2006/metadata/properties" xmlns:ns2="http://schemas.microsoft.com/sharepoint/v3/fields" targetNamespace="http://schemas.microsoft.com/office/2006/metadata/properties" ma:root="true" ma:fieldsID="38f6db2dd0d9a0cf6a8dc37be32b365b" ns2:_="">
    <xsd:import namespace="http://schemas.microsoft.com/sharepoint/v3/fields"/>
    <xsd:element name="properties">
      <xsd:complexType>
        <xsd:sequence>
          <xsd:element name="documentManagement">
            <xsd:complexType>
              <xsd:all>
                <xsd:element ref="ns2:_Status" minOccurs="0"/>
                <xsd:element ref="ns2:_Vers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Status" ma:index="8" nillable="true" ma:displayName="Status" ma:default="Not Started" ma:internalName="_Status">
      <xsd:simpleType>
        <xsd:union memberTypes="dms:Text">
          <xsd:simpleType>
            <xsd:restriction base="dms:Choice">
              <xsd:enumeration value="Not Started"/>
              <xsd:enumeration value="Draft"/>
              <xsd:enumeration value="Reviewed"/>
              <xsd:enumeration value="Scheduled"/>
              <xsd:enumeration value="Published"/>
              <xsd:enumeration value="Final"/>
              <xsd:enumeration value="Expired"/>
            </xsd:restriction>
          </xsd:simpleType>
        </xsd:union>
      </xsd:simpleType>
    </xsd:element>
    <xsd:element name="_Version" ma:index="9" nillable="true" ma:displayName="Version" ma:internalName="_Version">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ma:displayName="Status"/>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Version xmlns="http://schemas.microsoft.com/sharepoint/v3/fields" xsi:nil="true"/>
    <_Status xmlns="http://schemas.microsoft.com/sharepoint/v3/fields">Not Started</_Status>
  </documentManagement>
</p:properties>
</file>

<file path=customXml/itemProps1.xml><?xml version="1.0" encoding="utf-8"?>
<ds:datastoreItem xmlns:ds="http://schemas.openxmlformats.org/officeDocument/2006/customXml" ds:itemID="{E4214858-785C-42F7-BE66-6D0E79395F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field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7D2A1B0-FF3E-4009-940D-AED0EB70AA20}">
  <ds:schemaRefs>
    <ds:schemaRef ds:uri="http://schemas.microsoft.com/sharepoint/v3/contenttype/forms"/>
  </ds:schemaRefs>
</ds:datastoreItem>
</file>

<file path=customXml/itemProps3.xml><?xml version="1.0" encoding="utf-8"?>
<ds:datastoreItem xmlns:ds="http://schemas.openxmlformats.org/officeDocument/2006/customXml" ds:itemID="{7B6F2769-7194-4217-93D3-3AF3A4742282}">
  <ds:schemaRefs>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schemas.microsoft.com/sharepoint/v3/field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IUPUIndianapolis-template</Template>
  <TotalTime>1209</TotalTime>
  <Words>855</Words>
  <Application>Microsoft Macintosh PowerPoint</Application>
  <PresentationFormat>On-screen Show (16:9)</PresentationFormat>
  <Paragraphs>111</Paragraphs>
  <Slides>33</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33</vt:i4>
      </vt:variant>
    </vt:vector>
  </HeadingPairs>
  <TitlesOfParts>
    <vt:vector size="39" baseType="lpstr">
      <vt:lpstr>Arial</vt:lpstr>
      <vt:lpstr>BentonSans Regular</vt:lpstr>
      <vt:lpstr>BentonSansCond Medium</vt:lpstr>
      <vt:lpstr>Calibri</vt:lpstr>
      <vt:lpstr>Wingdings</vt:lpstr>
      <vt:lpstr>Main</vt:lpstr>
      <vt:lpstr>Style Guide</vt:lpstr>
      <vt:lpstr>50th Anniversary At-a-Glance</vt:lpstr>
      <vt:lpstr>Mark System</vt:lpstr>
      <vt:lpstr>Usage guide for all marks</vt:lpstr>
      <vt:lpstr>The 50th anniversary mark system</vt:lpstr>
      <vt:lpstr>IU formal anniversary mark</vt:lpstr>
      <vt:lpstr>IU formal anniversary mark</vt:lpstr>
      <vt:lpstr>Usage examples</vt:lpstr>
      <vt:lpstr>For more information</vt:lpstr>
      <vt:lpstr>Contact</vt:lpstr>
      <vt:lpstr>IUPUI anniversary marketing lockups</vt:lpstr>
      <vt:lpstr>IUPUI anniversary marketing lockup</vt:lpstr>
      <vt:lpstr>IUPUI spirit mark</vt:lpstr>
      <vt:lpstr>IUPUI spirit mark</vt:lpstr>
      <vt:lpstr>Tagline</vt:lpstr>
      <vt:lpstr>Tagline usage</vt:lpstr>
      <vt:lpstr>Tagline with the IUPUI spirit mark</vt:lpstr>
      <vt:lpstr>Sizing and spacing the IUPUI spirit marks</vt:lpstr>
      <vt:lpstr>Breaking down the marks</vt:lpstr>
      <vt:lpstr>PowerPoint Presentation</vt:lpstr>
      <vt:lpstr>Using the marks</vt:lpstr>
      <vt:lpstr>Social media</vt:lpstr>
      <vt:lpstr>Social media</vt:lpstr>
      <vt:lpstr>Print</vt:lpstr>
      <vt:lpstr>Print</vt:lpstr>
      <vt:lpstr>Presentations</vt:lpstr>
      <vt:lpstr>Email Signatures</vt:lpstr>
      <vt:lpstr>Email Signatures</vt:lpstr>
      <vt:lpstr>Promotional items</vt:lpstr>
      <vt:lpstr>Incorrect usage</vt:lpstr>
      <vt:lpstr>PowerPoint Presentation</vt:lpstr>
      <vt:lpstr>For more information</vt:lpstr>
      <vt:lpstr>Contact</vt:lpstr>
    </vt:vector>
  </TitlesOfParts>
  <Company/>
  <LinksUpToDate>false</LinksUpToDate>
  <SharedDoc>false</SharedDoc>
  <HyperlinksChanged>false</HyperlinksChanged>
  <AppVersion>16.0009</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IUPUI 50th Style Guide</dc:title>
  <dc:creator>Meschi, Maria</dc:creator>
  <cp:lastModifiedBy>Becky Wood</cp:lastModifiedBy>
  <cp:revision>70</cp:revision>
  <cp:lastPrinted>2018-02-09T22:11:16Z</cp:lastPrinted>
  <dcterms:created xsi:type="dcterms:W3CDTF">2017-08-23T18:04:39Z</dcterms:created>
  <dcterms:modified xsi:type="dcterms:W3CDTF">2018-04-15T15:05:37Z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0x0101000DE64AEEDD9B7A4D93545ACBE97D4615</vt:lpwstr>
  </property>
</Properties>
</file>